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Lst>
  <p:sldSz cy="6858000" cx="9144000"/>
  <p:notesSz cx="6858000" cy="9144000"/>
  <p:embeddedFontLst>
    <p:embeddedFont>
      <p:font typeface="Roboto Condensed"/>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365D3A-5647-4B4D-9ED9-00482173699C}">
  <a:tblStyle styleId="{BE365D3A-5647-4B4D-9ED9-0048217369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1" Type="http://schemas.openxmlformats.org/officeDocument/2006/relationships/font" Target="fonts/RobotoCondensed-boldItalic.fntdata"/><Relationship Id="rId100" Type="http://schemas.openxmlformats.org/officeDocument/2006/relationships/font" Target="fonts/RobotoCondense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RobotoCondensed-bold.fntdata"/><Relationship Id="rId10" Type="http://schemas.openxmlformats.org/officeDocument/2006/relationships/slide" Target="slides/slide5.xml"/><Relationship Id="rId98" Type="http://schemas.openxmlformats.org/officeDocument/2006/relationships/font" Target="fonts/RobotoCondensed-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 name="Google Shape;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8380dec14f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380dec14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8380dec14f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8380dec14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8380dec14f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380dec14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8380dec14f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380dec14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8380dec14f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380dec14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8380dec14f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380dec14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8380dec14f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380dec14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8380dec14f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380dec14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8380dec14f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380dec14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8380dec14f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380dec14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796888018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79688801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8380dec14f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380dec14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8380dec14f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380dec14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8380dec14f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380dec14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380dec14f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380dec14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8380dec14f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380dec14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380dec14f_0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380dec14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8380dec14f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380dec14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8380dec14f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380dec14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380dec14f_0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380dec14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380dec14f_0_1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380dec14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84455d0de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84455d0d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380dec14f_0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380dec14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380dec14f_0_2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380dec14f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8380dec14f_0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380dec14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8380dec14f_0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380dec14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8380dec14f_0_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380dec14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8380dec14f_0_2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8380dec14f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8380dec14f_0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380dec14f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380dec14f_0_2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380dec14f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8380dec14f_0_2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8380dec14f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8380dec14f_0_2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380dec14f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8380dec14f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8380dec14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8380dec14f_0_2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380dec14f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380dec14f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380dec14f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8380dec14f_0_2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380dec14f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8380dec14f_0_2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380dec14f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8380dec14f_0_2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8380dec14f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8380dec14f_0_2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8380dec14f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8380dec14f_0_3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380dec14f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8380dec14f_0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380dec14f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8380dec14f_0_3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8380dec14f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8380dec14f_0_3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8380dec14f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380dec14f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380dec14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8380dec14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380dec1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8380dec14f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380dec14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8380dec14f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8380dec14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8380dec14f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380dec14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8380dec14f_1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8380dec14f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8380dec14f_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8380dec14f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8380dec14f_1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8380dec14f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8380dec14f_1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380dec14f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8380dec14f_1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8380dec14f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8380dec14f_1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8380dec14f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8380dec14f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8380dec14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8380dec14f_1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8380dec14f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380dec14f_1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8380dec14f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8380dec14f_1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8380dec14f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8380dec14f_1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8380dec14f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8380dec14f_1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8380dec14f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8380dec14f_1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8380dec14f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8380dec14f_1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8380dec14f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8380dec14f_1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8380dec14f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8380dec14f_1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8380dec14f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8380dec14f_1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8380dec14f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8380dec14f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380dec14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8380dec14f_1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8380dec14f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8380dec14f_1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8380dec14f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8380dec14f_1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8380dec14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8380dec14f_1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8380dec14f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8380dec14f_1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8380dec14f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8380dec14f_1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8380dec14f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8380dec14f_1_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8380dec14f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8380dec14f_1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8380dec14f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8380dec14f_1_2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8380dec14f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8380dec14f_1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8380dec14f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8380dec14f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380dec1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8380dec14f_1_2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8380dec14f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8380dec14f_1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8380dec14f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8380dec14f_1_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8380dec14f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8380dec14f_1_2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8380dec14f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8380dec14f_1_2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8380dec14f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8380dec14f_1_2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8380dec14f_1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8380dec14f_1_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8380dec14f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8380dec14f_1_2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8380dec14f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8380dec14f_1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8380dec14f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8380dec14f_1_2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8380dec14f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8380dec14f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380dec14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8380dec14f_1_2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8380dec14f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8380dec14f_1_3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8380dec14f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8380dec14f_1_3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8380dec14f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1" name="Google Shape;11;p2"/>
          <p:cNvSpPr txBox="1"/>
          <p:nvPr>
            <p:ph idx="1" type="subTitle"/>
          </p:nvPr>
        </p:nvSpPr>
        <p:spPr>
          <a:xfrm>
            <a:off x="685800" y="3786738"/>
            <a:ext cx="7772400" cy="1046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2" name="Google Shape;12;p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lvl1pPr lvl="0">
              <a:spcBef>
                <a:spcPts val="0"/>
              </a:spcBef>
              <a:spcAft>
                <a:spcPts val="0"/>
              </a:spcAft>
              <a:buClr>
                <a:srgbClr val="000000"/>
              </a:buClr>
              <a:buSzPts val="3000"/>
              <a:buFont typeface="Roboto Condensed"/>
              <a:buNone/>
              <a:defRPr sz="3000">
                <a:solidFill>
                  <a:srgbClr val="000000"/>
                </a:solidFill>
                <a:latin typeface="Roboto Condensed"/>
                <a:ea typeface="Roboto Condensed"/>
                <a:cs typeface="Roboto Condensed"/>
                <a:sym typeface="Roboto Condensed"/>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5" name="Google Shape;15;p3"/>
          <p:cNvSpPr txBox="1"/>
          <p:nvPr>
            <p:ph idx="1" type="body"/>
          </p:nvPr>
        </p:nvSpPr>
        <p:spPr>
          <a:xfrm>
            <a:off x="457200" y="1081200"/>
            <a:ext cx="8229600" cy="54867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Font typeface="Roboto Condensed"/>
              <a:buChar char="➔"/>
              <a:defRPr sz="2400">
                <a:latin typeface="Roboto Condensed"/>
                <a:ea typeface="Roboto Condensed"/>
                <a:cs typeface="Roboto Condensed"/>
                <a:sym typeface="Roboto Condensed"/>
              </a:defRPr>
            </a:lvl1pPr>
            <a:lvl2pPr indent="-381000" lvl="1" marL="914400">
              <a:spcBef>
                <a:spcPts val="0"/>
              </a:spcBef>
              <a:spcAft>
                <a:spcPts val="0"/>
              </a:spcAft>
              <a:buSzPts val="2400"/>
              <a:buFont typeface="Roboto Condensed"/>
              <a:buChar char="◆"/>
              <a:defRPr>
                <a:latin typeface="Roboto Condensed"/>
                <a:ea typeface="Roboto Condensed"/>
                <a:cs typeface="Roboto Condensed"/>
                <a:sym typeface="Roboto Condensed"/>
              </a:defRPr>
            </a:lvl2pPr>
            <a:lvl3pPr indent="-381000" lvl="2" marL="1371600">
              <a:spcBef>
                <a:spcPts val="0"/>
              </a:spcBef>
              <a:spcAft>
                <a:spcPts val="0"/>
              </a:spcAft>
              <a:buSzPts val="2400"/>
              <a:buFont typeface="Roboto Condensed"/>
              <a:buChar char="●"/>
              <a:defRPr>
                <a:latin typeface="Roboto Condensed"/>
                <a:ea typeface="Roboto Condensed"/>
                <a:cs typeface="Roboto Condensed"/>
                <a:sym typeface="Roboto Condensed"/>
              </a:defRPr>
            </a:lvl3pPr>
            <a:lvl4pPr indent="-342900" lvl="3" marL="1828800">
              <a:spcBef>
                <a:spcPts val="0"/>
              </a:spcBef>
              <a:spcAft>
                <a:spcPts val="0"/>
              </a:spcAft>
              <a:buSzPts val="1800"/>
              <a:buFont typeface="Roboto Condensed"/>
              <a:buChar char="○"/>
              <a:defRPr>
                <a:latin typeface="Roboto Condensed"/>
                <a:ea typeface="Roboto Condensed"/>
                <a:cs typeface="Roboto Condensed"/>
                <a:sym typeface="Roboto Condensed"/>
              </a:defRPr>
            </a:lvl4pPr>
            <a:lvl5pPr indent="-342900" lvl="4" marL="2286000">
              <a:spcBef>
                <a:spcPts val="0"/>
              </a:spcBef>
              <a:spcAft>
                <a:spcPts val="0"/>
              </a:spcAft>
              <a:buSzPts val="1800"/>
              <a:buFont typeface="Roboto Condensed"/>
              <a:buChar char="◆"/>
              <a:defRPr>
                <a:latin typeface="Roboto Condensed"/>
                <a:ea typeface="Roboto Condensed"/>
                <a:cs typeface="Roboto Condensed"/>
                <a:sym typeface="Roboto Condensed"/>
              </a:defRPr>
            </a:lvl5pPr>
            <a:lvl6pPr indent="-342900" lvl="5" marL="2743200">
              <a:spcBef>
                <a:spcPts val="0"/>
              </a:spcBef>
              <a:spcAft>
                <a:spcPts val="0"/>
              </a:spcAft>
              <a:buSzPts val="1800"/>
              <a:buFont typeface="Roboto Condensed"/>
              <a:buChar char="●"/>
              <a:defRPr>
                <a:latin typeface="Roboto Condensed"/>
                <a:ea typeface="Roboto Condensed"/>
                <a:cs typeface="Roboto Condensed"/>
                <a:sym typeface="Roboto Condensed"/>
              </a:defRPr>
            </a:lvl6pPr>
            <a:lvl7pPr indent="-342900" lvl="6" marL="3200400">
              <a:spcBef>
                <a:spcPts val="0"/>
              </a:spcBef>
              <a:spcAft>
                <a:spcPts val="0"/>
              </a:spcAft>
              <a:buSzPts val="1800"/>
              <a:buFont typeface="Roboto Condensed"/>
              <a:buChar char="○"/>
              <a:defRPr>
                <a:latin typeface="Roboto Condensed"/>
                <a:ea typeface="Roboto Condensed"/>
                <a:cs typeface="Roboto Condensed"/>
                <a:sym typeface="Roboto Condensed"/>
              </a:defRPr>
            </a:lvl7pPr>
            <a:lvl8pPr indent="-342900" lvl="7" marL="3657600">
              <a:spcBef>
                <a:spcPts val="0"/>
              </a:spcBef>
              <a:spcAft>
                <a:spcPts val="0"/>
              </a:spcAft>
              <a:buSzPts val="1800"/>
              <a:buFont typeface="Roboto Condensed"/>
              <a:buChar char="◆"/>
              <a:defRPr>
                <a:latin typeface="Roboto Condensed"/>
                <a:ea typeface="Roboto Condensed"/>
                <a:cs typeface="Roboto Condensed"/>
                <a:sym typeface="Roboto Condensed"/>
              </a:defRPr>
            </a:lvl8pPr>
            <a:lvl9pPr indent="-342900" lvl="8" marL="4114800">
              <a:spcBef>
                <a:spcPts val="0"/>
              </a:spcBef>
              <a:spcAft>
                <a:spcPts val="0"/>
              </a:spcAft>
              <a:buSzPts val="1800"/>
              <a:buFont typeface="Roboto Condensed"/>
              <a:buChar char="●"/>
              <a:defRPr>
                <a:latin typeface="Roboto Condensed"/>
                <a:ea typeface="Roboto Condensed"/>
                <a:cs typeface="Roboto Condensed"/>
                <a:sym typeface="Roboto Condensed"/>
              </a:defRPr>
            </a:lvl9pPr>
          </a:lstStyle>
          <a:p/>
        </p:txBody>
      </p:sp>
      <p:sp>
        <p:nvSpPr>
          <p:cNvPr id="16" name="Google Shape;16;p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3"/>
          <p:cNvCxnSpPr/>
          <p:nvPr/>
        </p:nvCxnSpPr>
        <p:spPr>
          <a:xfrm>
            <a:off x="295200" y="879600"/>
            <a:ext cx="8391600" cy="135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0" name="Google Shape;20;p4"/>
          <p:cNvSpPr txBox="1"/>
          <p:nvPr>
            <p:ph idx="1" type="body"/>
          </p:nvPr>
        </p:nvSpPr>
        <p:spPr>
          <a:xfrm>
            <a:off x="457200" y="1600200"/>
            <a:ext cx="39945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1" name="Google Shape;21;p4"/>
          <p:cNvSpPr txBox="1"/>
          <p:nvPr>
            <p:ph idx="2" type="body"/>
          </p:nvPr>
        </p:nvSpPr>
        <p:spPr>
          <a:xfrm>
            <a:off x="4692274" y="1600200"/>
            <a:ext cx="39945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2" name="Google Shape;22;p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5" name="Google Shape;25;p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 name="Shape 26"/>
        <p:cNvGrpSpPr/>
        <p:nvPr/>
      </p:nvGrpSpPr>
      <p:grpSpPr>
        <a:xfrm>
          <a:off x="0" y="0"/>
          <a:ext cx="0" cy="0"/>
          <a:chOff x="0" y="0"/>
          <a:chExt cx="0" cy="0"/>
        </a:xfrm>
      </p:grpSpPr>
      <p:sp>
        <p:nvSpPr>
          <p:cNvPr id="27" name="Google Shape;27;p6"/>
          <p:cNvSpPr txBox="1"/>
          <p:nvPr>
            <p:ph idx="1" type="body"/>
          </p:nvPr>
        </p:nvSpPr>
        <p:spPr>
          <a:xfrm>
            <a:off x="457200" y="5875079"/>
            <a:ext cx="8229600" cy="692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28" name="Google Shape;28;p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 name="Shape 29"/>
        <p:cNvGrpSpPr/>
        <p:nvPr/>
      </p:nvGrpSpPr>
      <p:grpSpPr>
        <a:xfrm>
          <a:off x="0" y="0"/>
          <a:ext cx="0" cy="0"/>
          <a:chOff x="0" y="0"/>
          <a:chExt cx="0" cy="0"/>
        </a:xfrm>
      </p:grpSpPr>
      <p:sp>
        <p:nvSpPr>
          <p:cNvPr id="30" name="Google Shape;30;p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47"/>
            <a:ext cx="8229600" cy="84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1pPr>
            <a:lvl2pPr lvl="1">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2pPr>
            <a:lvl3pPr lvl="2">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3pPr>
            <a:lvl4pPr lvl="3">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4pPr>
            <a:lvl5pPr lvl="4">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5pPr>
            <a:lvl6pPr lvl="5">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6pPr>
            <a:lvl7pPr lvl="6">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7pPr>
            <a:lvl8pPr lvl="7">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8pPr>
            <a:lvl9pPr lvl="8">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9pPr>
          </a:lstStyle>
          <a:p/>
        </p:txBody>
      </p:sp>
      <p:sp>
        <p:nvSpPr>
          <p:cNvPr id="7" name="Google Shape;7;p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Font typeface="Droid Sans"/>
              <a:buChar char="➔"/>
              <a:defRPr sz="3000">
                <a:solidFill>
                  <a:schemeClr val="dk1"/>
                </a:solidFill>
                <a:latin typeface="Droid Sans"/>
                <a:ea typeface="Droid Sans"/>
                <a:cs typeface="Droid Sans"/>
                <a:sym typeface="Droid Sans"/>
              </a:defRPr>
            </a:lvl1pPr>
            <a:lvl2pPr indent="-381000" lvl="1" marL="914400">
              <a:spcBef>
                <a:spcPts val="0"/>
              </a:spcBef>
              <a:spcAft>
                <a:spcPts val="0"/>
              </a:spcAft>
              <a:buClr>
                <a:schemeClr val="dk1"/>
              </a:buClr>
              <a:buSzPts val="2400"/>
              <a:buFont typeface="Droid Sans"/>
              <a:buChar char="◆"/>
              <a:defRPr sz="2400">
                <a:solidFill>
                  <a:schemeClr val="dk1"/>
                </a:solidFill>
                <a:latin typeface="Droid Sans"/>
                <a:ea typeface="Droid Sans"/>
                <a:cs typeface="Droid Sans"/>
                <a:sym typeface="Droid Sans"/>
              </a:defRPr>
            </a:lvl2pPr>
            <a:lvl3pPr indent="-381000" lvl="2" marL="1371600">
              <a:spcBef>
                <a:spcPts val="0"/>
              </a:spcBef>
              <a:spcAft>
                <a:spcPts val="0"/>
              </a:spcAft>
              <a:buClr>
                <a:schemeClr val="dk1"/>
              </a:buClr>
              <a:buSzPts val="2400"/>
              <a:buFont typeface="Droid Sans"/>
              <a:buChar char="●"/>
              <a:defRPr sz="2400">
                <a:solidFill>
                  <a:schemeClr val="dk1"/>
                </a:solidFill>
                <a:latin typeface="Droid Sans"/>
                <a:ea typeface="Droid Sans"/>
                <a:cs typeface="Droid Sans"/>
                <a:sym typeface="Droid Sans"/>
              </a:defRPr>
            </a:lvl3pPr>
            <a:lvl4pPr indent="-342900" lvl="3" marL="18288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4pPr>
            <a:lvl5pPr indent="-342900" lvl="4" marL="22860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5pPr>
            <a:lvl6pPr indent="-342900" lvl="5" marL="27432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6pPr>
            <a:lvl7pPr indent="-342900" lvl="6" marL="32004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7pPr>
            <a:lvl8pPr indent="-342900" lvl="7" marL="36576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8pPr>
            <a:lvl9pPr indent="-342900" lvl="8" marL="41148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9pPr>
          </a:lstStyle>
          <a:p/>
        </p:txBody>
      </p:sp>
      <p:sp>
        <p:nvSpPr>
          <p:cNvPr id="8" name="Google Shape;8;p1"/>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4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 name="Shape 34"/>
        <p:cNvGrpSpPr/>
        <p:nvPr/>
      </p:nvGrpSpPr>
      <p:grpSpPr>
        <a:xfrm>
          <a:off x="0" y="0"/>
          <a:ext cx="0" cy="0"/>
          <a:chOff x="0" y="0"/>
          <a:chExt cx="0" cy="0"/>
        </a:xfrm>
      </p:grpSpPr>
      <p:sp>
        <p:nvSpPr>
          <p:cNvPr id="35" name="Google Shape;35;p8"/>
          <p:cNvSpPr txBox="1"/>
          <p:nvPr>
            <p:ph type="ctrTitle"/>
          </p:nvPr>
        </p:nvSpPr>
        <p:spPr>
          <a:xfrm>
            <a:off x="292075" y="11548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Condensed"/>
                <a:ea typeface="Roboto Condensed"/>
                <a:cs typeface="Roboto Condensed"/>
                <a:sym typeface="Roboto Condensed"/>
              </a:rPr>
              <a:t>Linear Data Structures</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sp>
        <p:nvSpPr>
          <p:cNvPr id="36" name="Google Shape;36;p8"/>
          <p:cNvSpPr txBox="1"/>
          <p:nvPr>
            <p:ph type="ctrTitle"/>
          </p:nvPr>
        </p:nvSpPr>
        <p:spPr>
          <a:xfrm>
            <a:off x="292075" y="16696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F3F3F3"/>
                </a:solidFill>
                <a:latin typeface="Roboto Condensed"/>
                <a:ea typeface="Roboto Condensed"/>
                <a:cs typeface="Roboto Condensed"/>
                <a:sym typeface="Roboto Condensed"/>
              </a:rPr>
              <a:t>CE1103 - Algorithms and Data Structures I</a:t>
            </a:r>
            <a:br>
              <a:rPr lang="en" sz="1800">
                <a:solidFill>
                  <a:srgbClr val="F3F3F3"/>
                </a:solidFill>
                <a:latin typeface="Roboto Condensed"/>
                <a:ea typeface="Roboto Condensed"/>
                <a:cs typeface="Roboto Condensed"/>
                <a:sym typeface="Roboto Condensed"/>
              </a:rPr>
            </a:br>
            <a:endParaRPr sz="1800">
              <a:solidFill>
                <a:srgbClr val="F3F3F3"/>
              </a:solidFill>
              <a:latin typeface="Roboto Condensed"/>
              <a:ea typeface="Roboto Condensed"/>
              <a:cs typeface="Roboto Condensed"/>
              <a:sym typeface="Roboto Condensed"/>
            </a:endParaRPr>
          </a:p>
        </p:txBody>
      </p:sp>
      <p:pic>
        <p:nvPicPr>
          <p:cNvPr id="37" name="Google Shape;37;p8"/>
          <p:cNvPicPr preferRelativeResize="0"/>
          <p:nvPr/>
        </p:nvPicPr>
        <p:blipFill>
          <a:blip r:embed="rId3">
            <a:alphaModFix/>
          </a:blip>
          <a:stretch>
            <a:fillRect/>
          </a:stretch>
        </p:blipFill>
        <p:spPr>
          <a:xfrm>
            <a:off x="2435700" y="3108200"/>
            <a:ext cx="6990800" cy="3361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2" name="Shape 102"/>
        <p:cNvGrpSpPr/>
        <p:nvPr/>
      </p:nvGrpSpPr>
      <p:grpSpPr>
        <a:xfrm>
          <a:off x="0" y="0"/>
          <a:ext cx="0" cy="0"/>
          <a:chOff x="0" y="0"/>
          <a:chExt cx="0" cy="0"/>
        </a:xfrm>
      </p:grpSpPr>
      <p:sp>
        <p:nvSpPr>
          <p:cNvPr id="103" name="Google Shape;103;p17"/>
          <p:cNvSpPr txBox="1"/>
          <p:nvPr>
            <p:ph type="ctrTitle"/>
          </p:nvPr>
        </p:nvSpPr>
        <p:spPr>
          <a:xfrm>
            <a:off x="292075" y="11548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Condensed"/>
                <a:ea typeface="Roboto Condensed"/>
                <a:cs typeface="Roboto Condensed"/>
                <a:sym typeface="Roboto Condensed"/>
              </a:rPr>
              <a:t>Arrays</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pic>
        <p:nvPicPr>
          <p:cNvPr id="104" name="Google Shape;104;p17"/>
          <p:cNvPicPr preferRelativeResize="0"/>
          <p:nvPr/>
        </p:nvPicPr>
        <p:blipFill>
          <a:blip r:embed="rId3">
            <a:alphaModFix/>
          </a:blip>
          <a:stretch>
            <a:fillRect/>
          </a:stretch>
        </p:blipFill>
        <p:spPr>
          <a:xfrm>
            <a:off x="1" y="3079125"/>
            <a:ext cx="7348776" cy="3797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Arrays</a:t>
            </a:r>
            <a:endParaRPr/>
          </a:p>
        </p:txBody>
      </p:sp>
      <p:sp>
        <p:nvSpPr>
          <p:cNvPr id="110" name="Google Shape;110;p18"/>
          <p:cNvSpPr txBox="1"/>
          <p:nvPr>
            <p:ph idx="1" type="body"/>
          </p:nvPr>
        </p:nvSpPr>
        <p:spPr>
          <a:xfrm>
            <a:off x="457200" y="1081200"/>
            <a:ext cx="8229600" cy="5171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They are objects to a very limited extent.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Font typeface="Droid Sans"/>
              <a:buChar char="➔"/>
            </a:pPr>
            <a:r>
              <a:rPr lang="en"/>
              <a:t>There is no keyword with which all arrays are declared.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Font typeface="Droid Sans"/>
              <a:buChar char="➔"/>
            </a:pPr>
            <a:r>
              <a:rPr lang="en"/>
              <a:t>They may be considered instances of an understood array class.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Arrays</a:t>
            </a:r>
            <a:endParaRPr/>
          </a:p>
        </p:txBody>
      </p:sp>
      <p:sp>
        <p:nvSpPr>
          <p:cNvPr id="116" name="Google Shape;116;p19"/>
          <p:cNvSpPr txBox="1"/>
          <p:nvPr>
            <p:ph idx="1" type="body"/>
          </p:nvPr>
        </p:nvSpPr>
        <p:spPr>
          <a:xfrm>
            <a:off x="457200" y="1081200"/>
            <a:ext cx="8229600" cy="10575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How to declare</a:t>
            </a:r>
            <a:endParaRPr/>
          </a:p>
        </p:txBody>
      </p:sp>
      <p:sp>
        <p:nvSpPr>
          <p:cNvPr id="117" name="Google Shape;117;p19"/>
          <p:cNvSpPr txBox="1"/>
          <p:nvPr/>
        </p:nvSpPr>
        <p:spPr>
          <a:xfrm>
            <a:off x="1250400" y="2138700"/>
            <a:ext cx="6643200" cy="4045500"/>
          </a:xfrm>
          <a:prstGeom prst="rect">
            <a:avLst/>
          </a:prstGeom>
          <a:solidFill>
            <a:srgbClr val="F3F3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lang="en" sz="3000">
                <a:solidFill>
                  <a:srgbClr val="000000"/>
                </a:solidFill>
                <a:latin typeface="Consolas"/>
                <a:ea typeface="Consolas"/>
                <a:cs typeface="Consolas"/>
                <a:sym typeface="Consolas"/>
              </a:rPr>
              <a:t>int[] a;</a:t>
            </a:r>
            <a:endParaRPr sz="3000">
              <a:solidFill>
                <a:srgbClr val="000000"/>
              </a:solidFill>
              <a:latin typeface="Consolas"/>
              <a:ea typeface="Consolas"/>
              <a:cs typeface="Consolas"/>
              <a:sym typeface="Consolas"/>
            </a:endParaRPr>
          </a:p>
          <a:p>
            <a:pPr indent="0" lvl="0" marL="0" rtl="0" algn="l">
              <a:spcBef>
                <a:spcPts val="600"/>
              </a:spcBef>
              <a:spcAft>
                <a:spcPts val="0"/>
              </a:spcAft>
              <a:buNone/>
            </a:pPr>
            <a:r>
              <a:rPr lang="en" sz="3000">
                <a:solidFill>
                  <a:srgbClr val="000000"/>
                </a:solidFill>
                <a:latin typeface="Consolas"/>
                <a:ea typeface="Consolas"/>
                <a:cs typeface="Consolas"/>
                <a:sym typeface="Consolas"/>
              </a:rPr>
              <a:t>int a[];</a:t>
            </a:r>
            <a:endParaRPr sz="3000">
              <a:solidFill>
                <a:srgbClr val="000000"/>
              </a:solidFill>
              <a:latin typeface="Consolas"/>
              <a:ea typeface="Consolas"/>
              <a:cs typeface="Consolas"/>
              <a:sym typeface="Consolas"/>
            </a:endParaRPr>
          </a:p>
          <a:p>
            <a:pPr indent="0" lvl="0" marL="0" rtl="0" algn="l">
              <a:spcBef>
                <a:spcPts val="600"/>
              </a:spcBef>
              <a:spcAft>
                <a:spcPts val="0"/>
              </a:spcAft>
              <a:buNone/>
            </a:pPr>
            <a:r>
              <a:t/>
            </a:r>
            <a:endParaRPr sz="3000">
              <a:solidFill>
                <a:srgbClr val="000000"/>
              </a:solidFill>
              <a:latin typeface="Consolas"/>
              <a:ea typeface="Consolas"/>
              <a:cs typeface="Consolas"/>
              <a:sym typeface="Consolas"/>
            </a:endParaRPr>
          </a:p>
          <a:p>
            <a:pPr indent="0" lvl="0" marL="0" rtl="0" algn="l">
              <a:spcBef>
                <a:spcPts val="600"/>
              </a:spcBef>
              <a:spcAft>
                <a:spcPts val="0"/>
              </a:spcAft>
              <a:buNone/>
            </a:pPr>
            <a:r>
              <a:rPr lang="en" sz="3000">
                <a:solidFill>
                  <a:srgbClr val="000000"/>
                </a:solidFill>
                <a:latin typeface="Consolas"/>
                <a:ea typeface="Consolas"/>
                <a:cs typeface="Consolas"/>
                <a:sym typeface="Consolas"/>
              </a:rPr>
              <a:t>int[] a = new int[10];</a:t>
            </a:r>
            <a:endParaRPr sz="3000">
              <a:solidFill>
                <a:srgbClr val="000000"/>
              </a:solidFill>
              <a:latin typeface="Consolas"/>
              <a:ea typeface="Consolas"/>
              <a:cs typeface="Consolas"/>
              <a:sym typeface="Consolas"/>
            </a:endParaRPr>
          </a:p>
          <a:p>
            <a:pPr indent="0" lvl="0" marL="0" rtl="0" algn="l">
              <a:spcBef>
                <a:spcPts val="600"/>
              </a:spcBef>
              <a:spcAft>
                <a:spcPts val="0"/>
              </a:spcAft>
              <a:buNone/>
            </a:pPr>
            <a:r>
              <a:rPr lang="en" sz="3000">
                <a:solidFill>
                  <a:srgbClr val="000000"/>
                </a:solidFill>
                <a:latin typeface="Consolas"/>
                <a:ea typeface="Consolas"/>
                <a:cs typeface="Consolas"/>
                <a:sym typeface="Consolas"/>
              </a:rPr>
              <a:t>int[] b = {5, 4, 2, 1};</a:t>
            </a:r>
            <a:endParaRPr sz="3000">
              <a:solidFill>
                <a:srgbClr val="000000"/>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Arrays</a:t>
            </a:r>
            <a:endParaRPr/>
          </a:p>
        </p:txBody>
      </p:sp>
      <p:sp>
        <p:nvSpPr>
          <p:cNvPr id="123" name="Google Shape;123;p20"/>
          <p:cNvSpPr txBox="1"/>
          <p:nvPr>
            <p:ph idx="1" type="body"/>
          </p:nvPr>
        </p:nvSpPr>
        <p:spPr>
          <a:xfrm>
            <a:off x="457200" y="1081200"/>
            <a:ext cx="8229600" cy="10575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How to access elements</a:t>
            </a:r>
            <a:endParaRPr/>
          </a:p>
        </p:txBody>
      </p:sp>
      <p:pic>
        <p:nvPicPr>
          <p:cNvPr id="124" name="Google Shape;124;p20"/>
          <p:cNvPicPr preferRelativeResize="0"/>
          <p:nvPr/>
        </p:nvPicPr>
        <p:blipFill>
          <a:blip r:embed="rId3">
            <a:alphaModFix/>
          </a:blip>
          <a:stretch>
            <a:fillRect/>
          </a:stretch>
        </p:blipFill>
        <p:spPr>
          <a:xfrm>
            <a:off x="1173576" y="2194151"/>
            <a:ext cx="6796850" cy="2469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Arrays</a:t>
            </a:r>
            <a:endParaRPr/>
          </a:p>
        </p:txBody>
      </p:sp>
      <p:sp>
        <p:nvSpPr>
          <p:cNvPr id="130" name="Google Shape;130;p21"/>
          <p:cNvSpPr txBox="1"/>
          <p:nvPr/>
        </p:nvSpPr>
        <p:spPr>
          <a:xfrm>
            <a:off x="9197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81000" lvl="0" marL="457200" rtl="0" algn="l">
              <a:spcBef>
                <a:spcPts val="600"/>
              </a:spcBef>
              <a:spcAft>
                <a:spcPts val="0"/>
              </a:spcAft>
              <a:buClr>
                <a:schemeClr val="dk1"/>
              </a:buClr>
              <a:buSzPts val="2400"/>
              <a:buFont typeface="Roboto Condensed"/>
              <a:buChar char="➔"/>
            </a:pPr>
            <a:r>
              <a:rPr lang="en" sz="2400">
                <a:latin typeface="Roboto Condensed"/>
                <a:ea typeface="Roboto Condensed"/>
                <a:cs typeface="Roboto Condensed"/>
                <a:sym typeface="Roboto Condensed"/>
              </a:rPr>
              <a:t>Changing the size of the array  is expensive</a:t>
            </a:r>
            <a:endParaRPr sz="2400">
              <a:latin typeface="Roboto Condensed"/>
              <a:ea typeface="Roboto Condensed"/>
              <a:cs typeface="Roboto Condensed"/>
              <a:sym typeface="Roboto Condensed"/>
            </a:endParaRPr>
          </a:p>
          <a:p>
            <a:pPr indent="-381000" lvl="1" marL="914400" rtl="0" algn="l">
              <a:spcBef>
                <a:spcPts val="0"/>
              </a:spcBef>
              <a:spcAft>
                <a:spcPts val="0"/>
              </a:spcAft>
              <a:buClr>
                <a:schemeClr val="dk1"/>
              </a:buClr>
              <a:buSzPts val="2400"/>
              <a:buFont typeface="Roboto Condensed"/>
              <a:buChar char="◆"/>
            </a:pPr>
            <a:r>
              <a:rPr lang="en" sz="2400">
                <a:latin typeface="Roboto Condensed"/>
                <a:ea typeface="Roboto Condensed"/>
                <a:cs typeface="Roboto Condensed"/>
                <a:sym typeface="Roboto Condensed"/>
              </a:rPr>
              <a:t>Create a new array</a:t>
            </a:r>
            <a:endParaRPr sz="2400">
              <a:latin typeface="Roboto Condensed"/>
              <a:ea typeface="Roboto Condensed"/>
              <a:cs typeface="Roboto Condensed"/>
              <a:sym typeface="Roboto Condensed"/>
            </a:endParaRPr>
          </a:p>
          <a:p>
            <a:pPr indent="-381000" lvl="1" marL="914400" rtl="0" algn="l">
              <a:spcBef>
                <a:spcPts val="0"/>
              </a:spcBef>
              <a:spcAft>
                <a:spcPts val="0"/>
              </a:spcAft>
              <a:buClr>
                <a:schemeClr val="dk1"/>
              </a:buClr>
              <a:buSzPts val="2400"/>
              <a:buFont typeface="Roboto Condensed"/>
              <a:buChar char="◆"/>
            </a:pPr>
            <a:r>
              <a:rPr lang="en" sz="2400">
                <a:latin typeface="Roboto Condensed"/>
                <a:ea typeface="Roboto Condensed"/>
                <a:cs typeface="Roboto Condensed"/>
                <a:sym typeface="Roboto Condensed"/>
              </a:rPr>
              <a:t>Copying all data from the array with the old size to the array with the new size.</a:t>
            </a:r>
            <a:endParaRPr sz="2400">
              <a:latin typeface="Roboto Condensed"/>
              <a:ea typeface="Roboto Condensed"/>
              <a:cs typeface="Roboto Condensed"/>
              <a:sym typeface="Roboto Condensed"/>
            </a:endParaRPr>
          </a:p>
        </p:txBody>
      </p:sp>
      <p:sp>
        <p:nvSpPr>
          <p:cNvPr id="131" name="Google Shape;131;p21"/>
          <p:cNvSpPr txBox="1"/>
          <p:nvPr/>
        </p:nvSpPr>
        <p:spPr>
          <a:xfrm>
            <a:off x="9197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Roboto Condensed"/>
                <a:ea typeface="Roboto Condensed"/>
                <a:cs typeface="Roboto Condensed"/>
                <a:sym typeface="Roboto Condensed"/>
              </a:rPr>
              <a:t>LIMITATION</a:t>
            </a:r>
            <a:endParaRPr b="1">
              <a:solidFill>
                <a:srgbClr val="FFFFFF"/>
              </a:solidFill>
              <a:latin typeface="Roboto Condensed"/>
              <a:ea typeface="Roboto Condensed"/>
              <a:cs typeface="Roboto Condensed"/>
              <a:sym typeface="Roboto Condensed"/>
            </a:endParaRPr>
          </a:p>
        </p:txBody>
      </p:sp>
      <p:sp>
        <p:nvSpPr>
          <p:cNvPr id="132" name="Google Shape;132;p21"/>
          <p:cNvSpPr txBox="1"/>
          <p:nvPr/>
        </p:nvSpPr>
        <p:spPr>
          <a:xfrm>
            <a:off x="47034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0" lvl="0" marL="457200" rtl="0" algn="l">
              <a:spcBef>
                <a:spcPts val="600"/>
              </a:spcBef>
              <a:spcAft>
                <a:spcPts val="0"/>
              </a:spcAft>
              <a:buNone/>
            </a:pPr>
            <a:r>
              <a:t/>
            </a:r>
            <a:endParaRPr sz="2000">
              <a:solidFill>
                <a:schemeClr val="dk1"/>
              </a:solidFill>
              <a:latin typeface="Roboto Condensed"/>
              <a:ea typeface="Roboto Condensed"/>
              <a:cs typeface="Roboto Condensed"/>
              <a:sym typeface="Roboto Condensed"/>
            </a:endParaRPr>
          </a:p>
        </p:txBody>
      </p:sp>
      <p:sp>
        <p:nvSpPr>
          <p:cNvPr id="133" name="Google Shape;133;p21"/>
          <p:cNvSpPr txBox="1"/>
          <p:nvPr/>
        </p:nvSpPr>
        <p:spPr>
          <a:xfrm>
            <a:off x="47034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Arrays</a:t>
            </a:r>
            <a:endParaRPr/>
          </a:p>
        </p:txBody>
      </p:sp>
      <p:sp>
        <p:nvSpPr>
          <p:cNvPr id="139" name="Google Shape;139;p22"/>
          <p:cNvSpPr txBox="1"/>
          <p:nvPr/>
        </p:nvSpPr>
        <p:spPr>
          <a:xfrm>
            <a:off x="9197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81000" lvl="0" marL="457200" rtl="0" algn="l">
              <a:spcBef>
                <a:spcPts val="600"/>
              </a:spcBef>
              <a:spcAft>
                <a:spcPts val="0"/>
              </a:spcAft>
              <a:buClr>
                <a:schemeClr val="dk1"/>
              </a:buClr>
              <a:buSzPts val="2400"/>
              <a:buFont typeface="Roboto Condensed"/>
              <a:buChar char="➔"/>
            </a:pPr>
            <a:r>
              <a:rPr lang="en" sz="2400">
                <a:latin typeface="Roboto Condensed"/>
                <a:ea typeface="Roboto Condensed"/>
                <a:cs typeface="Roboto Condensed"/>
                <a:sym typeface="Roboto Condensed"/>
              </a:rPr>
              <a:t>Changing the size of the array  is expensive</a:t>
            </a:r>
            <a:endParaRPr sz="2400">
              <a:latin typeface="Roboto Condensed"/>
              <a:ea typeface="Roboto Condensed"/>
              <a:cs typeface="Roboto Condensed"/>
              <a:sym typeface="Roboto Condensed"/>
            </a:endParaRPr>
          </a:p>
          <a:p>
            <a:pPr indent="-381000" lvl="1" marL="914400" rtl="0" algn="l">
              <a:spcBef>
                <a:spcPts val="0"/>
              </a:spcBef>
              <a:spcAft>
                <a:spcPts val="0"/>
              </a:spcAft>
              <a:buClr>
                <a:schemeClr val="dk1"/>
              </a:buClr>
              <a:buSzPts val="2400"/>
              <a:buFont typeface="Roboto Condensed"/>
              <a:buChar char="◆"/>
            </a:pPr>
            <a:r>
              <a:rPr lang="en" sz="2400">
                <a:latin typeface="Roboto Condensed"/>
                <a:ea typeface="Roboto Condensed"/>
                <a:cs typeface="Roboto Condensed"/>
                <a:sym typeface="Roboto Condensed"/>
              </a:rPr>
              <a:t>Create a new array</a:t>
            </a:r>
            <a:endParaRPr sz="2400">
              <a:latin typeface="Roboto Condensed"/>
              <a:ea typeface="Roboto Condensed"/>
              <a:cs typeface="Roboto Condensed"/>
              <a:sym typeface="Roboto Condensed"/>
            </a:endParaRPr>
          </a:p>
          <a:p>
            <a:pPr indent="-381000" lvl="1" marL="914400" rtl="0" algn="l">
              <a:spcBef>
                <a:spcPts val="0"/>
              </a:spcBef>
              <a:spcAft>
                <a:spcPts val="0"/>
              </a:spcAft>
              <a:buClr>
                <a:schemeClr val="dk1"/>
              </a:buClr>
              <a:buSzPts val="2400"/>
              <a:buFont typeface="Roboto Condensed"/>
              <a:buChar char="◆"/>
            </a:pPr>
            <a:r>
              <a:rPr lang="en" sz="2400">
                <a:latin typeface="Roboto Condensed"/>
                <a:ea typeface="Roboto Condensed"/>
                <a:cs typeface="Roboto Condensed"/>
                <a:sym typeface="Roboto Condensed"/>
              </a:rPr>
              <a:t>Copying all data from the array with the old size to the array with the new size.</a:t>
            </a:r>
            <a:endParaRPr sz="2400">
              <a:latin typeface="Roboto Condensed"/>
              <a:ea typeface="Roboto Condensed"/>
              <a:cs typeface="Roboto Condensed"/>
              <a:sym typeface="Roboto Condensed"/>
            </a:endParaRPr>
          </a:p>
        </p:txBody>
      </p:sp>
      <p:sp>
        <p:nvSpPr>
          <p:cNvPr id="140" name="Google Shape;140;p22"/>
          <p:cNvSpPr txBox="1"/>
          <p:nvPr/>
        </p:nvSpPr>
        <p:spPr>
          <a:xfrm>
            <a:off x="9197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Condensed"/>
                <a:ea typeface="Roboto Condensed"/>
                <a:cs typeface="Roboto Condensed"/>
                <a:sym typeface="Roboto Condensed"/>
              </a:rPr>
              <a:t>LIMITATION</a:t>
            </a:r>
            <a:endParaRPr b="1">
              <a:solidFill>
                <a:srgbClr val="FFFFFF"/>
              </a:solidFill>
              <a:latin typeface="Roboto Condensed"/>
              <a:ea typeface="Roboto Condensed"/>
              <a:cs typeface="Roboto Condensed"/>
              <a:sym typeface="Roboto Condensed"/>
            </a:endParaRPr>
          </a:p>
        </p:txBody>
      </p:sp>
      <p:sp>
        <p:nvSpPr>
          <p:cNvPr id="141" name="Google Shape;141;p22"/>
          <p:cNvSpPr txBox="1"/>
          <p:nvPr/>
        </p:nvSpPr>
        <p:spPr>
          <a:xfrm>
            <a:off x="47034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81000" lvl="0" marL="457200" rtl="0" algn="l">
              <a:spcBef>
                <a:spcPts val="600"/>
              </a:spcBef>
              <a:spcAft>
                <a:spcPts val="0"/>
              </a:spcAft>
              <a:buClr>
                <a:schemeClr val="dk1"/>
              </a:buClr>
              <a:buSzPts val="2400"/>
              <a:buFont typeface="Roboto Condensed"/>
              <a:buChar char="➔"/>
            </a:pPr>
            <a:r>
              <a:rPr lang="en" sz="2400">
                <a:solidFill>
                  <a:schemeClr val="dk1"/>
                </a:solidFill>
                <a:latin typeface="Roboto Condensed"/>
                <a:ea typeface="Roboto Condensed"/>
                <a:cs typeface="Roboto Condensed"/>
                <a:sym typeface="Roboto Condensed"/>
              </a:rPr>
              <a:t>The data in the array are next to each other sequentially in memory</a:t>
            </a:r>
            <a:endParaRPr sz="2400">
              <a:solidFill>
                <a:schemeClr val="dk1"/>
              </a:solidFill>
              <a:latin typeface="Roboto Condensed"/>
              <a:ea typeface="Roboto Condensed"/>
              <a:cs typeface="Roboto Condensed"/>
              <a:sym typeface="Roboto Condensed"/>
            </a:endParaRPr>
          </a:p>
          <a:p>
            <a:pPr indent="-381000" lvl="1" marL="914400" rtl="0" algn="l">
              <a:spcBef>
                <a:spcPts val="0"/>
              </a:spcBef>
              <a:spcAft>
                <a:spcPts val="0"/>
              </a:spcAft>
              <a:buClr>
                <a:schemeClr val="dk1"/>
              </a:buClr>
              <a:buSzPts val="2400"/>
              <a:buFont typeface="Roboto Condensed"/>
              <a:buChar char="◆"/>
            </a:pPr>
            <a:r>
              <a:rPr lang="en" sz="2400">
                <a:solidFill>
                  <a:schemeClr val="dk1"/>
                </a:solidFill>
                <a:latin typeface="Roboto Condensed"/>
                <a:ea typeface="Roboto Condensed"/>
                <a:cs typeface="Roboto Condensed"/>
                <a:sym typeface="Roboto Condensed"/>
              </a:rPr>
              <a:t>Inserting an item inside the array requires shifting some other data in this array.</a:t>
            </a:r>
            <a:endParaRPr sz="2000">
              <a:solidFill>
                <a:schemeClr val="dk1"/>
              </a:solidFill>
              <a:latin typeface="Roboto Condensed"/>
              <a:ea typeface="Roboto Condensed"/>
              <a:cs typeface="Roboto Condensed"/>
              <a:sym typeface="Roboto Condensed"/>
            </a:endParaRPr>
          </a:p>
        </p:txBody>
      </p:sp>
      <p:sp>
        <p:nvSpPr>
          <p:cNvPr id="142" name="Google Shape;142;p22"/>
          <p:cNvSpPr txBox="1"/>
          <p:nvPr/>
        </p:nvSpPr>
        <p:spPr>
          <a:xfrm>
            <a:off x="47034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Roboto Condensed"/>
                <a:ea typeface="Roboto Condensed"/>
                <a:cs typeface="Roboto Condensed"/>
                <a:sym typeface="Roboto Condensed"/>
              </a:rPr>
              <a:t>OTHER </a:t>
            </a:r>
            <a:r>
              <a:rPr b="1" lang="en">
                <a:solidFill>
                  <a:schemeClr val="lt1"/>
                </a:solidFill>
                <a:latin typeface="Roboto Condensed"/>
                <a:ea typeface="Roboto Condensed"/>
                <a:cs typeface="Roboto Condensed"/>
                <a:sym typeface="Roboto Condensed"/>
              </a:rPr>
              <a:t>LIMITATION</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6" name="Shape 146"/>
        <p:cNvGrpSpPr/>
        <p:nvPr/>
      </p:nvGrpSpPr>
      <p:grpSpPr>
        <a:xfrm>
          <a:off x="0" y="0"/>
          <a:ext cx="0" cy="0"/>
          <a:chOff x="0" y="0"/>
          <a:chExt cx="0" cy="0"/>
        </a:xfrm>
      </p:grpSpPr>
      <p:sp>
        <p:nvSpPr>
          <p:cNvPr id="147" name="Google Shape;147;p23"/>
          <p:cNvSpPr txBox="1"/>
          <p:nvPr>
            <p:ph type="ctrTitle"/>
          </p:nvPr>
        </p:nvSpPr>
        <p:spPr>
          <a:xfrm>
            <a:off x="292075" y="11548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Condensed"/>
                <a:ea typeface="Roboto Condensed"/>
                <a:cs typeface="Roboto Condensed"/>
                <a:sym typeface="Roboto Condensed"/>
              </a:rPr>
              <a:t>Matrix</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pic>
        <p:nvPicPr>
          <p:cNvPr id="148" name="Google Shape;148;p23"/>
          <p:cNvPicPr preferRelativeResize="0"/>
          <p:nvPr/>
        </p:nvPicPr>
        <p:blipFill>
          <a:blip r:embed="rId3">
            <a:alphaModFix/>
          </a:blip>
          <a:stretch>
            <a:fillRect/>
          </a:stretch>
        </p:blipFill>
        <p:spPr>
          <a:xfrm>
            <a:off x="4401225" y="2078550"/>
            <a:ext cx="4413200" cy="441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a:t>
            </a:r>
            <a:endParaRPr/>
          </a:p>
        </p:txBody>
      </p:sp>
      <p:sp>
        <p:nvSpPr>
          <p:cNvPr id="154" name="Google Shape;154;p24"/>
          <p:cNvSpPr txBox="1"/>
          <p:nvPr>
            <p:ph idx="1" type="body"/>
          </p:nvPr>
        </p:nvSpPr>
        <p:spPr>
          <a:xfrm>
            <a:off x="457200" y="1081200"/>
            <a:ext cx="8229600" cy="10575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A matrix can be thought as a two-dimensional array or an array of arrays</a:t>
            </a:r>
            <a:endParaRPr/>
          </a:p>
        </p:txBody>
      </p:sp>
      <p:sp>
        <p:nvSpPr>
          <p:cNvPr id="155" name="Google Shape;155;p24"/>
          <p:cNvSpPr txBox="1"/>
          <p:nvPr/>
        </p:nvSpPr>
        <p:spPr>
          <a:xfrm>
            <a:off x="1313825" y="3102900"/>
            <a:ext cx="6727500" cy="2059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Clr>
                <a:srgbClr val="000000"/>
              </a:buClr>
              <a:buSzPts val="1100"/>
              <a:buFont typeface="Arial"/>
              <a:buNone/>
            </a:pPr>
            <a:r>
              <a:rPr lang="en" sz="3000">
                <a:solidFill>
                  <a:srgbClr val="000000"/>
                </a:solidFill>
                <a:latin typeface="Consolas"/>
                <a:ea typeface="Consolas"/>
                <a:cs typeface="Consolas"/>
                <a:sym typeface="Consolas"/>
              </a:rPr>
              <a:t>int [][] nums = new int[5][4];</a:t>
            </a:r>
            <a:endParaRPr>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a:t>
            </a:r>
            <a:endParaRPr/>
          </a:p>
        </p:txBody>
      </p:sp>
      <p:sp>
        <p:nvSpPr>
          <p:cNvPr id="161" name="Google Shape;161;p25"/>
          <p:cNvSpPr txBox="1"/>
          <p:nvPr>
            <p:ph idx="1" type="body"/>
          </p:nvPr>
        </p:nvSpPr>
        <p:spPr>
          <a:xfrm>
            <a:off x="457200" y="1081200"/>
            <a:ext cx="8229600" cy="10575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A matrix can be thought as a two-dimensional array or an array of arrays</a:t>
            </a:r>
            <a:endParaRPr/>
          </a:p>
        </p:txBody>
      </p:sp>
      <p:sp>
        <p:nvSpPr>
          <p:cNvPr id="162" name="Google Shape;162;p25"/>
          <p:cNvSpPr txBox="1"/>
          <p:nvPr/>
        </p:nvSpPr>
        <p:spPr>
          <a:xfrm>
            <a:off x="1313825" y="3102900"/>
            <a:ext cx="6727500" cy="2059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Clr>
                <a:srgbClr val="000000"/>
              </a:buClr>
              <a:buSzPts val="1100"/>
              <a:buFont typeface="Arial"/>
              <a:buNone/>
            </a:pPr>
            <a:r>
              <a:rPr lang="en" sz="3000">
                <a:solidFill>
                  <a:srgbClr val="000000"/>
                </a:solidFill>
                <a:latin typeface="Consolas"/>
                <a:ea typeface="Consolas"/>
                <a:cs typeface="Consolas"/>
                <a:sym typeface="Consolas"/>
              </a:rPr>
              <a:t>int [][] nums = new int[5][4];</a:t>
            </a:r>
            <a:endParaRPr>
              <a:latin typeface="Consolas"/>
              <a:ea typeface="Consolas"/>
              <a:cs typeface="Consolas"/>
              <a:sym typeface="Consolas"/>
            </a:endParaRPr>
          </a:p>
        </p:txBody>
      </p:sp>
      <p:sp>
        <p:nvSpPr>
          <p:cNvPr id="163" name="Google Shape;163;p25"/>
          <p:cNvSpPr/>
          <p:nvPr/>
        </p:nvSpPr>
        <p:spPr>
          <a:xfrm>
            <a:off x="3886750" y="4774750"/>
            <a:ext cx="2276400" cy="1094700"/>
          </a:xfrm>
          <a:prstGeom prst="wedgeRoundRectCallout">
            <a:avLst>
              <a:gd fmla="val 66119" name="adj1"/>
              <a:gd fmla="val -149409" name="adj2"/>
              <a:gd fmla="val 0" name="adj3"/>
            </a:avLst>
          </a:prstGeom>
          <a:solidFill>
            <a:srgbClr val="00000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Roboto Condensed"/>
                <a:ea typeface="Roboto Condensed"/>
                <a:cs typeface="Roboto Condensed"/>
                <a:sym typeface="Roboto Condensed"/>
              </a:rPr>
              <a:t>Rows</a:t>
            </a:r>
            <a:endParaRPr b="1" sz="2200">
              <a:solidFill>
                <a:schemeClr val="lt1"/>
              </a:solidFill>
              <a:latin typeface="Roboto Condensed"/>
              <a:ea typeface="Roboto Condensed"/>
              <a:cs typeface="Roboto Condensed"/>
              <a:sym typeface="Roboto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Matrix</a:t>
            </a:r>
            <a:endParaRPr/>
          </a:p>
        </p:txBody>
      </p:sp>
      <p:sp>
        <p:nvSpPr>
          <p:cNvPr id="169" name="Google Shape;169;p26"/>
          <p:cNvSpPr txBox="1"/>
          <p:nvPr>
            <p:ph idx="1" type="body"/>
          </p:nvPr>
        </p:nvSpPr>
        <p:spPr>
          <a:xfrm>
            <a:off x="457200" y="1081200"/>
            <a:ext cx="8229600" cy="10575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A matrix can be thought as a two-dimensional array or an array of arrays</a:t>
            </a:r>
            <a:endParaRPr/>
          </a:p>
        </p:txBody>
      </p:sp>
      <p:sp>
        <p:nvSpPr>
          <p:cNvPr id="170" name="Google Shape;170;p26"/>
          <p:cNvSpPr txBox="1"/>
          <p:nvPr/>
        </p:nvSpPr>
        <p:spPr>
          <a:xfrm>
            <a:off x="1313825" y="3102900"/>
            <a:ext cx="6727500" cy="2059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Clr>
                <a:srgbClr val="000000"/>
              </a:buClr>
              <a:buSzPts val="1100"/>
              <a:buFont typeface="Arial"/>
              <a:buNone/>
            </a:pPr>
            <a:r>
              <a:rPr lang="en" sz="3000">
                <a:solidFill>
                  <a:srgbClr val="000000"/>
                </a:solidFill>
                <a:latin typeface="Consolas"/>
                <a:ea typeface="Consolas"/>
                <a:cs typeface="Consolas"/>
                <a:sym typeface="Consolas"/>
              </a:rPr>
              <a:t>int [][] nums = new int[5][4];</a:t>
            </a:r>
            <a:endParaRPr>
              <a:latin typeface="Consolas"/>
              <a:ea typeface="Consolas"/>
              <a:cs typeface="Consolas"/>
              <a:sym typeface="Consolas"/>
            </a:endParaRPr>
          </a:p>
        </p:txBody>
      </p:sp>
      <p:sp>
        <p:nvSpPr>
          <p:cNvPr id="171" name="Google Shape;171;p26"/>
          <p:cNvSpPr/>
          <p:nvPr/>
        </p:nvSpPr>
        <p:spPr>
          <a:xfrm>
            <a:off x="3886750" y="4774750"/>
            <a:ext cx="2276400" cy="1094700"/>
          </a:xfrm>
          <a:prstGeom prst="wedgeRoundRectCallout">
            <a:avLst>
              <a:gd fmla="val 66119" name="adj1"/>
              <a:gd fmla="val -149409" name="adj2"/>
              <a:gd fmla="val 0" name="adj3"/>
            </a:avLst>
          </a:prstGeom>
          <a:solidFill>
            <a:srgbClr val="00000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Roboto Condensed"/>
                <a:ea typeface="Roboto Condensed"/>
                <a:cs typeface="Roboto Condensed"/>
                <a:sym typeface="Roboto Condensed"/>
              </a:rPr>
              <a:t>Rows</a:t>
            </a:r>
            <a:endParaRPr b="1" sz="2200">
              <a:solidFill>
                <a:schemeClr val="lt1"/>
              </a:solidFill>
              <a:latin typeface="Roboto Condensed"/>
              <a:ea typeface="Roboto Condensed"/>
              <a:cs typeface="Roboto Condensed"/>
              <a:sym typeface="Roboto Condensed"/>
            </a:endParaRPr>
          </a:p>
        </p:txBody>
      </p:sp>
      <p:sp>
        <p:nvSpPr>
          <p:cNvPr id="172" name="Google Shape;172;p26"/>
          <p:cNvSpPr/>
          <p:nvPr/>
        </p:nvSpPr>
        <p:spPr>
          <a:xfrm>
            <a:off x="6410400" y="4774750"/>
            <a:ext cx="2276400" cy="1094700"/>
          </a:xfrm>
          <a:prstGeom prst="wedgeRoundRectCallout">
            <a:avLst>
              <a:gd fmla="val -15306" name="adj1"/>
              <a:gd fmla="val -143628" name="adj2"/>
              <a:gd fmla="val 0" name="adj3"/>
            </a:avLst>
          </a:prstGeom>
          <a:solidFill>
            <a:srgbClr val="00000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Roboto Condensed"/>
                <a:ea typeface="Roboto Condensed"/>
                <a:cs typeface="Roboto Condensed"/>
                <a:sym typeface="Roboto Condensed"/>
              </a:rPr>
              <a:t>Columns</a:t>
            </a:r>
            <a:endParaRPr b="1" sz="2200">
              <a:solidFill>
                <a:schemeClr val="lt1"/>
              </a:solidFill>
              <a:latin typeface="Roboto Condensed"/>
              <a:ea typeface="Roboto Condensed"/>
              <a:cs typeface="Roboto Condensed"/>
              <a:sym typeface="Roboto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Disclaimer / Descargo de Responsabilidad </a:t>
            </a:r>
            <a:endParaRPr/>
          </a:p>
        </p:txBody>
      </p:sp>
      <p:sp>
        <p:nvSpPr>
          <p:cNvPr id="43" name="Google Shape;43;p9"/>
          <p:cNvSpPr txBox="1"/>
          <p:nvPr>
            <p:ph idx="1" type="body"/>
          </p:nvPr>
        </p:nvSpPr>
        <p:spPr>
          <a:xfrm>
            <a:off x="457200" y="1081200"/>
            <a:ext cx="8229600" cy="4741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t>Esta presentación corresponde a una guía usada por el profesor durante las clases. La misma ha sido modificada para ser utilizado en el modelo de cursos asistidos por tecnología. No es una versión final, por lo que la misma podría requerir todavía hacer algunos ajustes. Para aspectos de evaluación esta presentación es solo una guía, por lo que el estudiante debe profundizar con el material de lectura asignado y lo discutido en clases para aspectos de evaluación.</a:t>
            </a:r>
            <a:endParaRPr sz="2000"/>
          </a:p>
          <a:p>
            <a:pPr indent="0" lvl="0" marL="0" rtl="0" algn="l">
              <a:lnSpc>
                <a:spcPct val="115000"/>
              </a:lnSpc>
              <a:spcBef>
                <a:spcPts val="0"/>
              </a:spcBef>
              <a:spcAft>
                <a:spcPts val="0"/>
              </a:spcAft>
              <a:buClr>
                <a:schemeClr val="dk1"/>
              </a:buClr>
              <a:buSzPts val="1100"/>
              <a:buFont typeface="Arial"/>
              <a:buNone/>
            </a:pPr>
            <a:r>
              <a:t/>
            </a:r>
            <a:endParaRPr sz="2000"/>
          </a:p>
          <a:p>
            <a:pPr indent="0" lvl="0" marL="0" rtl="0" algn="l">
              <a:lnSpc>
                <a:spcPct val="115000"/>
              </a:lnSpc>
              <a:spcBef>
                <a:spcPts val="0"/>
              </a:spcBef>
              <a:spcAft>
                <a:spcPts val="0"/>
              </a:spcAft>
              <a:buClr>
                <a:schemeClr val="dk1"/>
              </a:buClr>
              <a:buSzPts val="1100"/>
              <a:buFont typeface="Arial"/>
              <a:buNone/>
            </a:pPr>
            <a:r>
              <a:rPr lang="en" sz="2000"/>
              <a:t>This presentation corresponds to a guide material used by the professor during classes. It has been modified to be used in the model of technology-assisted courses. It is not a final version, so it may still require some adjustments. For evaluation aspects, this presentation is only a guide, so the student should delve with the assigned reading material and what has been discussed in class.</a:t>
            </a:r>
            <a:endParaRPr sz="2000"/>
          </a:p>
          <a:p>
            <a:pPr indent="0" lvl="0" marL="0" marR="0" rtl="0" algn="l">
              <a:lnSpc>
                <a:spcPct val="100000"/>
              </a:lnSpc>
              <a:spcBef>
                <a:spcPts val="6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6" name="Shape 176"/>
        <p:cNvGrpSpPr/>
        <p:nvPr/>
      </p:nvGrpSpPr>
      <p:grpSpPr>
        <a:xfrm>
          <a:off x="0" y="0"/>
          <a:ext cx="0" cy="0"/>
          <a:chOff x="0" y="0"/>
          <a:chExt cx="0" cy="0"/>
        </a:xfrm>
      </p:grpSpPr>
      <p:sp>
        <p:nvSpPr>
          <p:cNvPr id="177" name="Google Shape;177;p27"/>
          <p:cNvSpPr txBox="1"/>
          <p:nvPr>
            <p:ph type="ctrTitle"/>
          </p:nvPr>
        </p:nvSpPr>
        <p:spPr>
          <a:xfrm>
            <a:off x="292075" y="11548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Condensed"/>
                <a:ea typeface="Roboto Condensed"/>
                <a:cs typeface="Roboto Condensed"/>
                <a:sym typeface="Roboto Condensed"/>
              </a:rPr>
              <a:t>Linked Lists</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pic>
        <p:nvPicPr>
          <p:cNvPr id="178" name="Google Shape;178;p27"/>
          <p:cNvPicPr preferRelativeResize="0"/>
          <p:nvPr/>
        </p:nvPicPr>
        <p:blipFill>
          <a:blip r:embed="rId3">
            <a:alphaModFix/>
          </a:blip>
          <a:stretch>
            <a:fillRect/>
          </a:stretch>
        </p:blipFill>
        <p:spPr>
          <a:xfrm>
            <a:off x="6826376" y="0"/>
            <a:ext cx="1525899"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Linked List</a:t>
            </a:r>
            <a:endParaRPr/>
          </a:p>
        </p:txBody>
      </p:sp>
      <p:sp>
        <p:nvSpPr>
          <p:cNvPr id="184" name="Google Shape;184;p28"/>
          <p:cNvSpPr txBox="1"/>
          <p:nvPr>
            <p:ph idx="1" type="body"/>
          </p:nvPr>
        </p:nvSpPr>
        <p:spPr>
          <a:xfrm>
            <a:off x="457200" y="1081200"/>
            <a:ext cx="8229600" cy="5171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A linear data structure where each element (node) is a separate object and </a:t>
            </a:r>
            <a:r>
              <a:rPr b="1" lang="en">
                <a:solidFill>
                  <a:srgbClr val="CC0000"/>
                </a:solidFill>
              </a:rPr>
              <a:t>not necessarily adjacent in memory</a:t>
            </a:r>
            <a:r>
              <a:rPr lang="en">
                <a:solidFill>
                  <a:srgbClr val="000000"/>
                </a:solidFill>
              </a:rPr>
              <a:t>.</a:t>
            </a:r>
            <a:endParaRPr>
              <a:solidFill>
                <a:srgbClr val="000000"/>
              </a:solidFill>
            </a:endParaRPr>
          </a:p>
          <a:p>
            <a:pPr indent="0" lvl="0" marL="0" rtl="0" algn="l">
              <a:spcBef>
                <a:spcPts val="600"/>
              </a:spcBef>
              <a:spcAft>
                <a:spcPts val="0"/>
              </a:spcAft>
              <a:buNone/>
            </a:pPr>
            <a:r>
              <a:t/>
            </a:r>
            <a:endParaRPr/>
          </a:p>
          <a:p>
            <a:pPr indent="-419100" lvl="0" marL="457200" rtl="0" algn="l">
              <a:spcBef>
                <a:spcPts val="600"/>
              </a:spcBef>
              <a:spcAft>
                <a:spcPts val="0"/>
              </a:spcAft>
              <a:buSzPts val="3000"/>
              <a:buFont typeface="Droid Sans"/>
              <a:buChar char="➔"/>
            </a:pPr>
            <a:r>
              <a:rPr lang="en"/>
              <a:t>A dynamic data structure.</a:t>
            </a:r>
            <a:endParaRPr/>
          </a:p>
          <a:p>
            <a:pPr indent="-381000" lvl="1" marL="914400" rtl="0" algn="l">
              <a:spcBef>
                <a:spcPts val="0"/>
              </a:spcBef>
              <a:spcAft>
                <a:spcPts val="0"/>
              </a:spcAft>
              <a:buSzPts val="2400"/>
              <a:buChar char="◆"/>
            </a:pPr>
            <a:r>
              <a:rPr lang="en"/>
              <a:t>The number of nodes is not fixed.</a:t>
            </a:r>
            <a:endParaRPr/>
          </a:p>
          <a:p>
            <a:pPr indent="-381000" lvl="1" marL="914400" rtl="0" algn="l">
              <a:spcBef>
                <a:spcPts val="0"/>
              </a:spcBef>
              <a:spcAft>
                <a:spcPts val="0"/>
              </a:spcAft>
              <a:buSzPts val="2400"/>
              <a:buChar char="◆"/>
            </a:pPr>
            <a:r>
              <a:rPr lang="en"/>
              <a:t>A list can grow and shrink on demand.</a:t>
            </a:r>
            <a:endParaRPr/>
          </a:p>
          <a:p>
            <a:pPr indent="-381000" lvl="1" marL="914400" rtl="0" algn="l">
              <a:spcBef>
                <a:spcPts val="0"/>
              </a:spcBef>
              <a:spcAft>
                <a:spcPts val="0"/>
              </a:spcAft>
              <a:buSzPts val="2400"/>
              <a:buChar char="◆"/>
            </a:pPr>
            <a:r>
              <a:rPr lang="en"/>
              <a:t>Any application which has to deal with an unknown number of objects will need to use a linked list.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Linked List</a:t>
            </a:r>
            <a:endParaRPr/>
          </a:p>
        </p:txBody>
      </p:sp>
      <p:sp>
        <p:nvSpPr>
          <p:cNvPr id="190" name="Google Shape;190;p29"/>
          <p:cNvSpPr txBox="1"/>
          <p:nvPr>
            <p:ph idx="1" type="body"/>
          </p:nvPr>
        </p:nvSpPr>
        <p:spPr>
          <a:xfrm>
            <a:off x="457200" y="1081200"/>
            <a:ext cx="8229600" cy="5171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A node contains a data field that is a reference to another node. </a:t>
            </a:r>
            <a:r>
              <a:rPr b="1" lang="en">
                <a:solidFill>
                  <a:srgbClr val="CC0000"/>
                </a:solidFill>
              </a:rPr>
              <a:t>This is how the nodes are linked</a:t>
            </a:r>
            <a:r>
              <a:rPr lang="en">
                <a:solidFill>
                  <a:srgbClr val="000000"/>
                </a:solidFill>
              </a:rPr>
              <a:t>.</a:t>
            </a:r>
            <a:endParaRPr>
              <a:solidFill>
                <a:srgbClr val="000000"/>
              </a:solidFill>
            </a:endParaRPr>
          </a:p>
          <a:p>
            <a:pPr indent="0" lvl="0" marL="0" rtl="0" algn="l">
              <a:spcBef>
                <a:spcPts val="600"/>
              </a:spcBef>
              <a:spcAft>
                <a:spcPts val="0"/>
              </a:spcAft>
              <a:buNone/>
            </a:pPr>
            <a:r>
              <a:t/>
            </a:r>
            <a:endParaRPr/>
          </a:p>
          <a:p>
            <a:pPr indent="-419100" lvl="0" marL="457200" rtl="0" algn="l">
              <a:spcBef>
                <a:spcPts val="600"/>
              </a:spcBef>
              <a:spcAft>
                <a:spcPts val="0"/>
              </a:spcAft>
              <a:buSzPts val="3000"/>
              <a:buFont typeface="Droid Sans"/>
              <a:buChar char="➔"/>
            </a:pPr>
            <a:r>
              <a:rPr lang="en"/>
              <a:t>So each node holds is composed of data and a reference to another node in the list.</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The last node of the list “points” to null in the node reference field.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Linked List</a:t>
            </a:r>
            <a:endParaRPr/>
          </a:p>
        </p:txBody>
      </p:sp>
      <p:sp>
        <p:nvSpPr>
          <p:cNvPr id="196" name="Google Shape;196;p30"/>
          <p:cNvSpPr txBox="1"/>
          <p:nvPr>
            <p:ph idx="1" type="body"/>
          </p:nvPr>
        </p:nvSpPr>
        <p:spPr>
          <a:xfrm>
            <a:off x="457200" y="1081200"/>
            <a:ext cx="8229600" cy="5171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A node contains a data field that is a reference to another node. </a:t>
            </a:r>
            <a:r>
              <a:rPr b="1" lang="en">
                <a:solidFill>
                  <a:srgbClr val="CC0000"/>
                </a:solidFill>
              </a:rPr>
              <a:t>This is how the nodes are linked</a:t>
            </a:r>
            <a:r>
              <a:rPr lang="en">
                <a:solidFill>
                  <a:srgbClr val="000000"/>
                </a:solidFill>
              </a:rPr>
              <a:t>.</a:t>
            </a:r>
            <a:endParaRPr>
              <a:solidFill>
                <a:srgbClr val="000000"/>
              </a:solidFill>
            </a:endParaRPr>
          </a:p>
          <a:p>
            <a:pPr indent="0" lvl="0" marL="0" rtl="0" algn="l">
              <a:spcBef>
                <a:spcPts val="600"/>
              </a:spcBef>
              <a:spcAft>
                <a:spcPts val="0"/>
              </a:spcAft>
              <a:buNone/>
            </a:pPr>
            <a:r>
              <a:t/>
            </a:r>
            <a:endParaRPr/>
          </a:p>
          <a:p>
            <a:pPr indent="-419100" lvl="0" marL="457200" rtl="0" algn="l">
              <a:spcBef>
                <a:spcPts val="600"/>
              </a:spcBef>
              <a:spcAft>
                <a:spcPts val="0"/>
              </a:spcAft>
              <a:buSzPts val="3000"/>
              <a:buFont typeface="Droid Sans"/>
              <a:buChar char="➔"/>
            </a:pPr>
            <a:r>
              <a:rPr lang="en"/>
              <a:t>So each node holds is composed of data and a reference to another node in the list.</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The last node of the list “points” to null in the node reference field.</a:t>
            </a:r>
            <a:endParaRPr/>
          </a:p>
        </p:txBody>
      </p:sp>
      <p:pic>
        <p:nvPicPr>
          <p:cNvPr id="197" name="Google Shape;197;p30"/>
          <p:cNvPicPr preferRelativeResize="0"/>
          <p:nvPr/>
        </p:nvPicPr>
        <p:blipFill>
          <a:blip r:embed="rId3">
            <a:alphaModFix/>
          </a:blip>
          <a:stretch>
            <a:fillRect/>
          </a:stretch>
        </p:blipFill>
        <p:spPr>
          <a:xfrm>
            <a:off x="476250" y="4986863"/>
            <a:ext cx="8191500" cy="962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Linked List</a:t>
            </a:r>
            <a:endParaRPr/>
          </a:p>
        </p:txBody>
      </p:sp>
      <p:sp>
        <p:nvSpPr>
          <p:cNvPr id="203" name="Google Shape;203;p31"/>
          <p:cNvSpPr txBox="1"/>
          <p:nvPr>
            <p:ph idx="1" type="body"/>
          </p:nvPr>
        </p:nvSpPr>
        <p:spPr>
          <a:xfrm>
            <a:off x="457200" y="1081200"/>
            <a:ext cx="8229600" cy="5171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A node contains a data field that is a reference to another node. </a:t>
            </a:r>
            <a:r>
              <a:rPr b="1" lang="en">
                <a:solidFill>
                  <a:srgbClr val="CC0000"/>
                </a:solidFill>
              </a:rPr>
              <a:t>This is how the nodes are linked</a:t>
            </a:r>
            <a:r>
              <a:rPr lang="en">
                <a:solidFill>
                  <a:srgbClr val="000000"/>
                </a:solidFill>
              </a:rPr>
              <a:t>.</a:t>
            </a:r>
            <a:endParaRPr>
              <a:solidFill>
                <a:srgbClr val="000000"/>
              </a:solidFill>
            </a:endParaRPr>
          </a:p>
          <a:p>
            <a:pPr indent="0" lvl="0" marL="0" rtl="0" algn="l">
              <a:spcBef>
                <a:spcPts val="600"/>
              </a:spcBef>
              <a:spcAft>
                <a:spcPts val="0"/>
              </a:spcAft>
              <a:buNone/>
            </a:pPr>
            <a:r>
              <a:t/>
            </a:r>
            <a:endParaRPr/>
          </a:p>
          <a:p>
            <a:pPr indent="-419100" lvl="0" marL="457200" rtl="0" algn="l">
              <a:spcBef>
                <a:spcPts val="600"/>
              </a:spcBef>
              <a:spcAft>
                <a:spcPts val="0"/>
              </a:spcAft>
              <a:buSzPts val="3000"/>
              <a:buFont typeface="Droid Sans"/>
              <a:buChar char="➔"/>
            </a:pPr>
            <a:r>
              <a:rPr lang="en"/>
              <a:t>So each node holds is composed of data and a reference to another node in the list.</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The last node of the list “points” to null in the node reference field.</a:t>
            </a:r>
            <a:endParaRPr/>
          </a:p>
        </p:txBody>
      </p:sp>
      <p:pic>
        <p:nvPicPr>
          <p:cNvPr id="204" name="Google Shape;204;p31"/>
          <p:cNvPicPr preferRelativeResize="0"/>
          <p:nvPr/>
        </p:nvPicPr>
        <p:blipFill>
          <a:blip r:embed="rId3">
            <a:alphaModFix/>
          </a:blip>
          <a:stretch>
            <a:fillRect/>
          </a:stretch>
        </p:blipFill>
        <p:spPr>
          <a:xfrm>
            <a:off x="476250" y="4986863"/>
            <a:ext cx="8191500" cy="962025"/>
          </a:xfrm>
          <a:prstGeom prst="rect">
            <a:avLst/>
          </a:prstGeom>
          <a:noFill/>
          <a:ln>
            <a:noFill/>
          </a:ln>
        </p:spPr>
      </p:pic>
      <p:sp>
        <p:nvSpPr>
          <p:cNvPr id="205" name="Google Shape;205;p31"/>
          <p:cNvSpPr/>
          <p:nvPr/>
        </p:nvSpPr>
        <p:spPr>
          <a:xfrm>
            <a:off x="536175" y="3363225"/>
            <a:ext cx="2276400" cy="1094700"/>
          </a:xfrm>
          <a:prstGeom prst="wedgeRoundRectCallout">
            <a:avLst>
              <a:gd fmla="val -21568" name="adj1"/>
              <a:gd fmla="val 116290" name="adj2"/>
              <a:gd fmla="val 0" name="adj3"/>
            </a:avLst>
          </a:prstGeom>
          <a:solidFill>
            <a:srgbClr val="00000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Roboto Condensed"/>
                <a:ea typeface="Roboto Condensed"/>
                <a:cs typeface="Roboto Condensed"/>
                <a:sym typeface="Roboto Condensed"/>
              </a:rPr>
              <a:t>Always do the drawing!</a:t>
            </a:r>
            <a:endParaRPr b="1" sz="2200">
              <a:solidFill>
                <a:schemeClr val="lt1"/>
              </a:solidFill>
              <a:latin typeface="Roboto Condensed"/>
              <a:ea typeface="Roboto Condensed"/>
              <a:cs typeface="Roboto Condensed"/>
              <a:sym typeface="Roboto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Linked List</a:t>
            </a:r>
            <a:endParaRPr/>
          </a:p>
        </p:txBody>
      </p:sp>
      <p:sp>
        <p:nvSpPr>
          <p:cNvPr id="211" name="Google Shape;211;p32"/>
          <p:cNvSpPr txBox="1"/>
          <p:nvPr>
            <p:ph idx="1" type="body"/>
          </p:nvPr>
        </p:nvSpPr>
        <p:spPr>
          <a:xfrm>
            <a:off x="457200" y="1081200"/>
            <a:ext cx="8229600" cy="10575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Inserting an element to a list</a:t>
            </a:r>
            <a:endParaRPr/>
          </a:p>
        </p:txBody>
      </p:sp>
      <p:pic>
        <p:nvPicPr>
          <p:cNvPr id="212" name="Google Shape;212;p32"/>
          <p:cNvPicPr preferRelativeResize="0"/>
          <p:nvPr/>
        </p:nvPicPr>
        <p:blipFill>
          <a:blip r:embed="rId3">
            <a:alphaModFix/>
          </a:blip>
          <a:stretch>
            <a:fillRect/>
          </a:stretch>
        </p:blipFill>
        <p:spPr>
          <a:xfrm>
            <a:off x="533400" y="2362200"/>
            <a:ext cx="8077200" cy="2133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Linked List</a:t>
            </a:r>
            <a:endParaRPr/>
          </a:p>
        </p:txBody>
      </p:sp>
      <p:sp>
        <p:nvSpPr>
          <p:cNvPr id="218" name="Google Shape;218;p33"/>
          <p:cNvSpPr txBox="1"/>
          <p:nvPr>
            <p:ph idx="1" type="body"/>
          </p:nvPr>
        </p:nvSpPr>
        <p:spPr>
          <a:xfrm>
            <a:off x="457200" y="1081200"/>
            <a:ext cx="8229600" cy="10575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Deleting an element from a list</a:t>
            </a:r>
            <a:endParaRPr/>
          </a:p>
        </p:txBody>
      </p:sp>
      <p:pic>
        <p:nvPicPr>
          <p:cNvPr id="219" name="Google Shape;219;p33"/>
          <p:cNvPicPr preferRelativeResize="0"/>
          <p:nvPr/>
        </p:nvPicPr>
        <p:blipFill>
          <a:blip r:embed="rId3">
            <a:alphaModFix/>
          </a:blip>
          <a:stretch>
            <a:fillRect/>
          </a:stretch>
        </p:blipFill>
        <p:spPr>
          <a:xfrm>
            <a:off x="504825" y="2914650"/>
            <a:ext cx="8134350" cy="102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Linked List</a:t>
            </a:r>
            <a:endParaRPr/>
          </a:p>
        </p:txBody>
      </p:sp>
      <p:pic>
        <p:nvPicPr>
          <p:cNvPr id="225" name="Google Shape;225;p34"/>
          <p:cNvPicPr preferRelativeResize="0"/>
          <p:nvPr/>
        </p:nvPicPr>
        <p:blipFill>
          <a:blip r:embed="rId3">
            <a:alphaModFix/>
          </a:blip>
          <a:stretch>
            <a:fillRect/>
          </a:stretch>
        </p:blipFill>
        <p:spPr>
          <a:xfrm>
            <a:off x="481000" y="2047875"/>
            <a:ext cx="8181975" cy="2762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Linked List</a:t>
            </a:r>
            <a:endParaRPr/>
          </a:p>
        </p:txBody>
      </p:sp>
      <p:sp>
        <p:nvSpPr>
          <p:cNvPr id="231" name="Google Shape;231;p35"/>
          <p:cNvSpPr txBox="1"/>
          <p:nvPr>
            <p:ph idx="1" type="body"/>
          </p:nvPr>
        </p:nvSpPr>
        <p:spPr>
          <a:xfrm>
            <a:off x="457200" y="1081200"/>
            <a:ext cx="8229600" cy="5171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Implementing a linked list</a:t>
            </a:r>
            <a:endParaRPr/>
          </a:p>
          <a:p>
            <a:pPr indent="-381000" lvl="1" marL="914400" rtl="0" algn="l">
              <a:spcBef>
                <a:spcPts val="0"/>
              </a:spcBef>
              <a:spcAft>
                <a:spcPts val="0"/>
              </a:spcAft>
              <a:buSzPts val="2400"/>
              <a:buChar char="◆"/>
            </a:pPr>
            <a:r>
              <a:rPr lang="en"/>
              <a:t>There is </a:t>
            </a:r>
            <a:r>
              <a:rPr b="1" lang="en">
                <a:solidFill>
                  <a:srgbClr val="CC0000"/>
                </a:solidFill>
              </a:rPr>
              <a:t>more than one specific way to implement a linked list</a:t>
            </a:r>
            <a:r>
              <a:rPr lang="en">
                <a:solidFill>
                  <a:srgbClr val="000000"/>
                </a:solidFill>
              </a:rPr>
              <a:t>.</a:t>
            </a:r>
            <a:endParaRPr>
              <a:solidFill>
                <a:srgbClr val="000000"/>
              </a:solidFill>
            </a:endParaRPr>
          </a:p>
          <a:p>
            <a:pPr indent="-381000" lvl="1" marL="914400" rtl="0" algn="l">
              <a:spcBef>
                <a:spcPts val="0"/>
              </a:spcBef>
              <a:spcAft>
                <a:spcPts val="0"/>
              </a:spcAft>
              <a:buClr>
                <a:srgbClr val="000000"/>
              </a:buClr>
              <a:buSzPts val="2400"/>
              <a:buChar char="◆"/>
            </a:pPr>
            <a:r>
              <a:rPr lang="en">
                <a:solidFill>
                  <a:srgbClr val="000000"/>
                </a:solidFill>
              </a:rPr>
              <a:t>Just like most things in computing, there is more than one way of solving problems.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Linked List</a:t>
            </a:r>
            <a:endParaRPr/>
          </a:p>
        </p:txBody>
      </p:sp>
      <p:sp>
        <p:nvSpPr>
          <p:cNvPr id="237" name="Google Shape;237;p36"/>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Implementing a linked list</a:t>
            </a:r>
            <a:endParaRPr/>
          </a:p>
        </p:txBody>
      </p:sp>
      <p:graphicFrame>
        <p:nvGraphicFramePr>
          <p:cNvPr id="238" name="Google Shape;238;p36"/>
          <p:cNvGraphicFramePr/>
          <p:nvPr/>
        </p:nvGraphicFramePr>
        <p:xfrm>
          <a:off x="1013088" y="1853500"/>
          <a:ext cx="3000000" cy="3000000"/>
        </p:xfrm>
        <a:graphic>
          <a:graphicData uri="http://schemas.openxmlformats.org/drawingml/2006/table">
            <a:tbl>
              <a:tblPr>
                <a:noFill/>
                <a:tableStyleId>{BE365D3A-5647-4B4D-9ED9-00482173699C}</a:tableStyleId>
              </a:tblPr>
              <a:tblGrid>
                <a:gridCol w="480700"/>
                <a:gridCol w="6637125"/>
              </a:tblGrid>
              <a:tr h="44405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06</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07</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08</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09</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10</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16</a:t>
                      </a:r>
                      <a:endParaRPr b="1" sz="18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800">
                          <a:latin typeface="Consolas"/>
                          <a:ea typeface="Consolas"/>
                          <a:cs typeface="Consolas"/>
                          <a:sym typeface="Consolas"/>
                        </a:rPr>
                        <a:t>class </a:t>
                      </a:r>
                      <a:r>
                        <a:rPr b="1" lang="en" sz="1800">
                          <a:latin typeface="Consolas"/>
                          <a:ea typeface="Consolas"/>
                          <a:cs typeface="Consolas"/>
                          <a:sym typeface="Consolas"/>
                        </a:rPr>
                        <a:t>Node </a:t>
                      </a: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private Object data;</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private Node next;</a:t>
                      </a:r>
                      <a:endParaRPr sz="1800">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public Node(Object data)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this.next = null;</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this.data = data;</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public Object getData()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return this.data;</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public void setData(Object data) {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this.data = data;</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we begin...</a:t>
            </a:r>
            <a:endParaRPr/>
          </a:p>
        </p:txBody>
      </p:sp>
      <p:sp>
        <p:nvSpPr>
          <p:cNvPr id="49" name="Google Shape;49;p10"/>
          <p:cNvSpPr txBox="1"/>
          <p:nvPr>
            <p:ph idx="1" type="body"/>
          </p:nvPr>
        </p:nvSpPr>
        <p:spPr>
          <a:xfrm>
            <a:off x="457200" y="1081200"/>
            <a:ext cx="8229600" cy="23547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SzPts val="2400"/>
              <a:buChar char="➔"/>
            </a:pPr>
            <a:r>
              <a:rPr lang="en"/>
              <a:t>What is an </a:t>
            </a:r>
            <a:r>
              <a:rPr b="1" lang="en">
                <a:solidFill>
                  <a:srgbClr val="CC0000"/>
                </a:solidFill>
              </a:rPr>
              <a:t>A</a:t>
            </a:r>
            <a:r>
              <a:rPr lang="en"/>
              <a:t>bstract </a:t>
            </a:r>
            <a:r>
              <a:rPr b="1" lang="en">
                <a:solidFill>
                  <a:srgbClr val="CC0000"/>
                </a:solidFill>
              </a:rPr>
              <a:t>D</a:t>
            </a:r>
            <a:r>
              <a:rPr lang="en"/>
              <a:t>ata </a:t>
            </a:r>
            <a:r>
              <a:rPr b="1" lang="en">
                <a:solidFill>
                  <a:srgbClr val="CC0000"/>
                </a:solidFill>
              </a:rPr>
              <a:t>T</a:t>
            </a:r>
            <a:r>
              <a:rPr lang="en"/>
              <a:t>ype (ADT)?</a:t>
            </a:r>
            <a:endParaRPr/>
          </a:p>
          <a:p>
            <a:pPr indent="0" lvl="0" marL="457200" marR="0" rtl="0" algn="l">
              <a:lnSpc>
                <a:spcPct val="100000"/>
              </a:lnSpc>
              <a:spcBef>
                <a:spcPts val="600"/>
              </a:spcBef>
              <a:spcAft>
                <a:spcPts val="0"/>
              </a:spcAft>
              <a:buNone/>
            </a:pPr>
            <a:r>
              <a:t/>
            </a:r>
            <a:endParaRPr/>
          </a:p>
          <a:p>
            <a:pPr indent="-381000" lvl="0" marL="457200" marR="0" rtl="0" algn="l">
              <a:lnSpc>
                <a:spcPct val="100000"/>
              </a:lnSpc>
              <a:spcBef>
                <a:spcPts val="600"/>
              </a:spcBef>
              <a:spcAft>
                <a:spcPts val="0"/>
              </a:spcAft>
              <a:buSzPts val="2400"/>
              <a:buChar char="➔"/>
            </a:pPr>
            <a:r>
              <a:rPr lang="en"/>
              <a:t>It is a key concept to understand what is a data structure.</a:t>
            </a:r>
            <a:endParaRPr/>
          </a:p>
        </p:txBody>
      </p:sp>
      <p:pic>
        <p:nvPicPr>
          <p:cNvPr id="50" name="Google Shape;50;p10"/>
          <p:cNvPicPr preferRelativeResize="0"/>
          <p:nvPr/>
        </p:nvPicPr>
        <p:blipFill rotWithShape="1">
          <a:blip r:embed="rId3">
            <a:alphaModFix/>
          </a:blip>
          <a:srcRect b="24052" l="0" r="0" t="0"/>
          <a:stretch/>
        </p:blipFill>
        <p:spPr>
          <a:xfrm>
            <a:off x="5015000" y="2845600"/>
            <a:ext cx="3729299" cy="4012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Linked List</a:t>
            </a:r>
            <a:endParaRPr/>
          </a:p>
        </p:txBody>
      </p:sp>
      <p:sp>
        <p:nvSpPr>
          <p:cNvPr id="244" name="Google Shape;244;p37"/>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Implementing a linked list</a:t>
            </a:r>
            <a:endParaRPr/>
          </a:p>
        </p:txBody>
      </p:sp>
      <p:graphicFrame>
        <p:nvGraphicFramePr>
          <p:cNvPr id="245" name="Google Shape;245;p37"/>
          <p:cNvGraphicFramePr/>
          <p:nvPr/>
        </p:nvGraphicFramePr>
        <p:xfrm>
          <a:off x="1013088" y="1924800"/>
          <a:ext cx="3000000" cy="3000000"/>
        </p:xfrm>
        <a:graphic>
          <a:graphicData uri="http://schemas.openxmlformats.org/drawingml/2006/table">
            <a:tbl>
              <a:tblPr>
                <a:noFill/>
                <a:tableStyleId>{BE365D3A-5647-4B4D-9ED9-00482173699C}</a:tableStyleId>
              </a:tblPr>
              <a:tblGrid>
                <a:gridCol w="480700"/>
                <a:gridCol w="6637125"/>
              </a:tblGrid>
              <a:tr h="44405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06</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07</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08</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09</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10</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16</a:t>
                      </a:r>
                      <a:endParaRPr b="1" sz="18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800">
                          <a:latin typeface="Consolas"/>
                          <a:ea typeface="Consolas"/>
                          <a:cs typeface="Consolas"/>
                          <a:sym typeface="Consolas"/>
                        </a:rPr>
                        <a:t>  public Node getNext()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return this.next;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public void setNext(Node node) {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this.next = node;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Linked List</a:t>
            </a:r>
            <a:endParaRPr/>
          </a:p>
        </p:txBody>
      </p:sp>
      <p:sp>
        <p:nvSpPr>
          <p:cNvPr id="251" name="Google Shape;251;p38"/>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Implementing a linked list</a:t>
            </a:r>
            <a:endParaRPr/>
          </a:p>
        </p:txBody>
      </p:sp>
      <p:graphicFrame>
        <p:nvGraphicFramePr>
          <p:cNvPr id="252" name="Google Shape;252;p38"/>
          <p:cNvGraphicFramePr/>
          <p:nvPr/>
        </p:nvGraphicFramePr>
        <p:xfrm>
          <a:off x="1048738" y="1924800"/>
          <a:ext cx="3000000" cy="3000000"/>
        </p:xfrm>
        <a:graphic>
          <a:graphicData uri="http://schemas.openxmlformats.org/drawingml/2006/table">
            <a:tbl>
              <a:tblPr>
                <a:noFill/>
                <a:tableStyleId>{BE365D3A-5647-4B4D-9ED9-00482173699C}</a:tableStyleId>
              </a:tblPr>
              <a:tblGrid>
                <a:gridCol w="475875"/>
                <a:gridCol w="6570650"/>
              </a:tblGrid>
              <a:tr h="44405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06</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07</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08</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09</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10</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16</a:t>
                      </a:r>
                      <a:endParaRPr b="1" sz="18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800">
                          <a:latin typeface="Consolas"/>
                          <a:ea typeface="Consolas"/>
                          <a:cs typeface="Consolas"/>
                          <a:sym typeface="Consolas"/>
                        </a:rPr>
                        <a:t>class </a:t>
                      </a:r>
                      <a:r>
                        <a:rPr b="1" lang="en" sz="1800">
                          <a:latin typeface="Consolas"/>
                          <a:ea typeface="Consolas"/>
                          <a:cs typeface="Consolas"/>
                          <a:sym typeface="Consolas"/>
                        </a:rPr>
                        <a:t>LinkedList </a:t>
                      </a: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private Node head;</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private int size;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public LinkedList()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this.head = null;</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this.size = 0;</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public boolean isEmpty()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return this.head == null;</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public int size()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return this.size;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Linked List</a:t>
            </a:r>
            <a:endParaRPr/>
          </a:p>
        </p:txBody>
      </p:sp>
      <p:sp>
        <p:nvSpPr>
          <p:cNvPr id="258" name="Google Shape;258;p39"/>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Implementing a linked list</a:t>
            </a:r>
            <a:endParaRPr/>
          </a:p>
        </p:txBody>
      </p:sp>
      <p:graphicFrame>
        <p:nvGraphicFramePr>
          <p:cNvPr id="259" name="Google Shape;259;p39"/>
          <p:cNvGraphicFramePr/>
          <p:nvPr/>
        </p:nvGraphicFramePr>
        <p:xfrm>
          <a:off x="1013088" y="1924800"/>
          <a:ext cx="3000000" cy="3000000"/>
        </p:xfrm>
        <a:graphic>
          <a:graphicData uri="http://schemas.openxmlformats.org/drawingml/2006/table">
            <a:tbl>
              <a:tblPr>
                <a:noFill/>
                <a:tableStyleId>{BE365D3A-5647-4B4D-9ED9-00482173699C}</a:tableStyleId>
              </a:tblPr>
              <a:tblGrid>
                <a:gridCol w="480700"/>
                <a:gridCol w="6637125"/>
              </a:tblGrid>
              <a:tr h="4440500">
                <a:tc>
                  <a:txBody>
                    <a:bodyPr/>
                    <a:lstStyle/>
                    <a:p>
                      <a:pPr indent="0" lvl="0" marL="0" rtl="0" algn="l">
                        <a:spcBef>
                          <a:spcPts val="0"/>
                        </a:spcBef>
                        <a:spcAft>
                          <a:spcPts val="0"/>
                        </a:spcAft>
                        <a:buNone/>
                      </a:pPr>
                      <a:r>
                        <a:rPr b="1" lang="en" sz="1600">
                          <a:latin typeface="Consolas"/>
                          <a:ea typeface="Consolas"/>
                          <a:cs typeface="Consolas"/>
                          <a:sym typeface="Consolas"/>
                        </a:rPr>
                        <a:t>01</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02</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03</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04</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05</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06</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07</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08</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09</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10</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11</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12</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13</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14</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15</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16</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17</a:t>
                      </a:r>
                      <a:endParaRPr b="1" sz="16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600">
                          <a:latin typeface="Consolas"/>
                          <a:ea typeface="Consolas"/>
                          <a:cs typeface="Consolas"/>
                          <a:sym typeface="Consolas"/>
                        </a:rPr>
                        <a:t>  public void insertFirst(Object data)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Node newNode = new Node(data);</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newNode.next = this.head;</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this.head = newNode;</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this.size++;</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public Node deleteFirst()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if (this.head != null)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Node temp = this.head;</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this.head = this.head.next;</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this.size--;</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return temp;</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 else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return null;</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Linked List</a:t>
            </a:r>
            <a:endParaRPr/>
          </a:p>
        </p:txBody>
      </p:sp>
      <p:sp>
        <p:nvSpPr>
          <p:cNvPr id="265" name="Google Shape;265;p40"/>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Implementing a linked list</a:t>
            </a:r>
            <a:endParaRPr/>
          </a:p>
        </p:txBody>
      </p:sp>
      <p:pic>
        <p:nvPicPr>
          <p:cNvPr id="266" name="Google Shape;266;p40"/>
          <p:cNvPicPr preferRelativeResize="0"/>
          <p:nvPr/>
        </p:nvPicPr>
        <p:blipFill>
          <a:blip r:embed="rId3">
            <a:alphaModFix/>
          </a:blip>
          <a:stretch>
            <a:fillRect/>
          </a:stretch>
        </p:blipFill>
        <p:spPr>
          <a:xfrm>
            <a:off x="1865713" y="1839250"/>
            <a:ext cx="5412578" cy="4890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Linked List</a:t>
            </a:r>
            <a:endParaRPr/>
          </a:p>
        </p:txBody>
      </p:sp>
      <p:sp>
        <p:nvSpPr>
          <p:cNvPr id="272" name="Google Shape;272;p41"/>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Implementing a linked list</a:t>
            </a:r>
            <a:endParaRPr/>
          </a:p>
        </p:txBody>
      </p:sp>
      <p:pic>
        <p:nvPicPr>
          <p:cNvPr id="273" name="Google Shape;273;p41"/>
          <p:cNvPicPr preferRelativeResize="0"/>
          <p:nvPr/>
        </p:nvPicPr>
        <p:blipFill>
          <a:blip r:embed="rId3">
            <a:alphaModFix/>
          </a:blip>
          <a:stretch>
            <a:fillRect/>
          </a:stretch>
        </p:blipFill>
        <p:spPr>
          <a:xfrm>
            <a:off x="1567688" y="1968575"/>
            <a:ext cx="6008626" cy="3864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Linked List</a:t>
            </a:r>
            <a:endParaRPr/>
          </a:p>
        </p:txBody>
      </p:sp>
      <p:sp>
        <p:nvSpPr>
          <p:cNvPr id="279" name="Google Shape;279;p42"/>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Implementing a linked list</a:t>
            </a:r>
            <a:endParaRPr/>
          </a:p>
        </p:txBody>
      </p:sp>
      <p:graphicFrame>
        <p:nvGraphicFramePr>
          <p:cNvPr id="280" name="Google Shape;280;p42"/>
          <p:cNvGraphicFramePr/>
          <p:nvPr/>
        </p:nvGraphicFramePr>
        <p:xfrm>
          <a:off x="1091513" y="1924800"/>
          <a:ext cx="3000000" cy="3000000"/>
        </p:xfrm>
        <a:graphic>
          <a:graphicData uri="http://schemas.openxmlformats.org/drawingml/2006/table">
            <a:tbl>
              <a:tblPr>
                <a:noFill/>
                <a:tableStyleId>{BE365D3A-5647-4B4D-9ED9-00482173699C}</a:tableStyleId>
              </a:tblPr>
              <a:tblGrid>
                <a:gridCol w="470100"/>
                <a:gridCol w="6490875"/>
              </a:tblGrid>
              <a:tr h="44405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06</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07</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08</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09</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10</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16</a:t>
                      </a:r>
                      <a:endParaRPr b="1" sz="18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800">
                          <a:latin typeface="Consolas"/>
                          <a:ea typeface="Consolas"/>
                          <a:cs typeface="Consolas"/>
                          <a:sym typeface="Consolas"/>
                        </a:rPr>
                        <a:t>  public void displayList()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Node current = this.head;</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while (current != null)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System.out.println(current.getData());</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current = current.getNext();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Linked List</a:t>
            </a:r>
            <a:endParaRPr/>
          </a:p>
        </p:txBody>
      </p:sp>
      <p:sp>
        <p:nvSpPr>
          <p:cNvPr id="286" name="Google Shape;286;p43"/>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Implementing a linked list</a:t>
            </a:r>
            <a:endParaRPr/>
          </a:p>
        </p:txBody>
      </p:sp>
      <p:pic>
        <p:nvPicPr>
          <p:cNvPr id="287" name="Google Shape;287;p43"/>
          <p:cNvPicPr preferRelativeResize="0"/>
          <p:nvPr/>
        </p:nvPicPr>
        <p:blipFill>
          <a:blip r:embed="rId3">
            <a:alphaModFix/>
          </a:blip>
          <a:stretch>
            <a:fillRect/>
          </a:stretch>
        </p:blipFill>
        <p:spPr>
          <a:xfrm>
            <a:off x="1142025" y="1924800"/>
            <a:ext cx="6859949" cy="44749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Linked List</a:t>
            </a:r>
            <a:endParaRPr/>
          </a:p>
        </p:txBody>
      </p:sp>
      <p:sp>
        <p:nvSpPr>
          <p:cNvPr id="293" name="Google Shape;293;p44"/>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Implementing a linked list</a:t>
            </a:r>
            <a:endParaRPr/>
          </a:p>
        </p:txBody>
      </p:sp>
      <p:graphicFrame>
        <p:nvGraphicFramePr>
          <p:cNvPr id="294" name="Google Shape;294;p44"/>
          <p:cNvGraphicFramePr/>
          <p:nvPr/>
        </p:nvGraphicFramePr>
        <p:xfrm>
          <a:off x="1098638" y="1924800"/>
          <a:ext cx="3000000" cy="3000000"/>
        </p:xfrm>
        <a:graphic>
          <a:graphicData uri="http://schemas.openxmlformats.org/drawingml/2006/table">
            <a:tbl>
              <a:tblPr>
                <a:noFill/>
                <a:tableStyleId>{BE365D3A-5647-4B4D-9ED9-00482173699C}</a:tableStyleId>
              </a:tblPr>
              <a:tblGrid>
                <a:gridCol w="469125"/>
                <a:gridCol w="6477600"/>
              </a:tblGrid>
              <a:tr h="4440500">
                <a:tc>
                  <a:txBody>
                    <a:bodyPr/>
                    <a:lstStyle/>
                    <a:p>
                      <a:pPr indent="0" lvl="0" marL="0" rtl="0" algn="l">
                        <a:spcBef>
                          <a:spcPts val="0"/>
                        </a:spcBef>
                        <a:spcAft>
                          <a:spcPts val="0"/>
                        </a:spcAft>
                        <a:buNone/>
                      </a:pPr>
                      <a:r>
                        <a:rPr b="1" lang="en" sz="1800">
                          <a:latin typeface="Consolas"/>
                          <a:ea typeface="Consolas"/>
                          <a:cs typeface="Consolas"/>
                          <a:sym typeface="Consolas"/>
                        </a:rPr>
                        <a:t>01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06</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07</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08</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09</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10</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11</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12</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13</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14</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15</a:t>
                      </a:r>
                      <a:endParaRPr b="1"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16</a:t>
                      </a:r>
                      <a:endParaRPr b="1" sz="18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800">
                          <a:latin typeface="Consolas"/>
                          <a:ea typeface="Consolas"/>
                          <a:cs typeface="Consolas"/>
                          <a:sym typeface="Consolas"/>
                        </a:rPr>
                        <a:t>  public Node find(Object searchValue)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Node current = this.head;</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while (current != null)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if (current.getData().equals(searchValue))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return current;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 else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current = current.getNext();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return null;</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Linked List</a:t>
            </a:r>
            <a:endParaRPr/>
          </a:p>
        </p:txBody>
      </p:sp>
      <p:sp>
        <p:nvSpPr>
          <p:cNvPr id="300" name="Google Shape;300;p45"/>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Implementing a linked list</a:t>
            </a:r>
            <a:endParaRPr/>
          </a:p>
        </p:txBody>
      </p:sp>
      <p:graphicFrame>
        <p:nvGraphicFramePr>
          <p:cNvPr id="301" name="Google Shape;301;p45"/>
          <p:cNvGraphicFramePr/>
          <p:nvPr/>
        </p:nvGraphicFramePr>
        <p:xfrm>
          <a:off x="1112900" y="1924800"/>
          <a:ext cx="3000000" cy="3000000"/>
        </p:xfrm>
        <a:graphic>
          <a:graphicData uri="http://schemas.openxmlformats.org/drawingml/2006/table">
            <a:tbl>
              <a:tblPr>
                <a:noFill/>
                <a:tableStyleId>{BE365D3A-5647-4B4D-9ED9-00482173699C}</a:tableStyleId>
              </a:tblPr>
              <a:tblGrid>
                <a:gridCol w="467200"/>
                <a:gridCol w="6451000"/>
              </a:tblGrid>
              <a:tr h="4658200">
                <a:tc>
                  <a:txBody>
                    <a:bodyPr/>
                    <a:lstStyle/>
                    <a:p>
                      <a:pPr indent="0" lvl="0" marL="0" rtl="0" algn="l">
                        <a:spcBef>
                          <a:spcPts val="0"/>
                        </a:spcBef>
                        <a:spcAft>
                          <a:spcPts val="0"/>
                        </a:spcAft>
                        <a:buNone/>
                      </a:pPr>
                      <a:r>
                        <a:rPr b="1" lang="en" sz="1600">
                          <a:latin typeface="Consolas"/>
                          <a:ea typeface="Consolas"/>
                          <a:cs typeface="Consolas"/>
                          <a:sym typeface="Consolas"/>
                        </a:rPr>
                        <a:t>01</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02</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03</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04</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05</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06</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07</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08</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09</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10</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11</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12</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13</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14</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15</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16</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17</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18</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19</a:t>
                      </a:r>
                      <a:endParaRPr b="1" sz="16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600">
                          <a:latin typeface="Consolas"/>
                          <a:ea typeface="Consolas"/>
                          <a:cs typeface="Consolas"/>
                          <a:sym typeface="Consolas"/>
                        </a:rPr>
                        <a:t>  public Node delete(Object searchValue)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Node current  = this.head;</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Node previous = this.head;</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while (current != null)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if (current.getData().equals(searchValue))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if (current == this.head) {</a:t>
                      </a:r>
                      <a:br>
                        <a:rPr lang="en" sz="1600">
                          <a:latin typeface="Consolas"/>
                          <a:ea typeface="Consolas"/>
                          <a:cs typeface="Consolas"/>
                          <a:sym typeface="Consolas"/>
                        </a:rPr>
                      </a:br>
                      <a:r>
                        <a:rPr lang="en" sz="1600">
                          <a:latin typeface="Consolas"/>
                          <a:ea typeface="Consolas"/>
                          <a:cs typeface="Consolas"/>
                          <a:sym typeface="Consolas"/>
                        </a:rPr>
                        <a:t>          this.head = this.head.getNext();</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 else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previous.setNext(current.getNext());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r>
                        <a:rPr lang="en" sz="1600">
                          <a:solidFill>
                            <a:srgbClr val="000000"/>
                          </a:solidFill>
                          <a:latin typeface="Consolas"/>
                          <a:ea typeface="Consolas"/>
                          <a:cs typeface="Consolas"/>
                          <a:sym typeface="Consolas"/>
                        </a:rPr>
                        <a:t>return current;</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 else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previous = current;</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current = current.getNext();</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return null;</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Linked List</a:t>
            </a:r>
            <a:endParaRPr/>
          </a:p>
        </p:txBody>
      </p:sp>
      <p:sp>
        <p:nvSpPr>
          <p:cNvPr id="307" name="Google Shape;307;p46"/>
          <p:cNvSpPr txBox="1"/>
          <p:nvPr>
            <p:ph idx="1" type="body"/>
          </p:nvPr>
        </p:nvSpPr>
        <p:spPr>
          <a:xfrm>
            <a:off x="457200" y="1081200"/>
            <a:ext cx="8229600" cy="17703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Implementing a linked list</a:t>
            </a:r>
            <a:endParaRPr/>
          </a:p>
          <a:p>
            <a:pPr indent="-381000" lvl="1" marL="914400" rtl="0" algn="l">
              <a:spcBef>
                <a:spcPts val="0"/>
              </a:spcBef>
              <a:spcAft>
                <a:spcPts val="0"/>
              </a:spcAft>
              <a:buSzPts val="2400"/>
              <a:buChar char="◆"/>
            </a:pPr>
            <a:r>
              <a:rPr lang="en"/>
              <a:t>To increase </a:t>
            </a:r>
            <a:r>
              <a:rPr lang="en"/>
              <a:t>performance</a:t>
            </a:r>
            <a:r>
              <a:rPr lang="en"/>
              <a:t>, specially when inserting at the end, you can </a:t>
            </a:r>
            <a:r>
              <a:rPr b="1" lang="en">
                <a:solidFill>
                  <a:srgbClr val="CC0000"/>
                </a:solidFill>
              </a:rPr>
              <a:t>add a reference to the last node (double-ended list)</a:t>
            </a:r>
            <a:r>
              <a:rPr lang="en">
                <a:solidFill>
                  <a:srgbClr val="000000"/>
                </a:solidFill>
              </a:rPr>
              <a:t>.</a:t>
            </a:r>
            <a:endParaRPr>
              <a:solidFill>
                <a:srgbClr val="000000"/>
              </a:solidFill>
            </a:endParaRPr>
          </a:p>
        </p:txBody>
      </p:sp>
      <p:pic>
        <p:nvPicPr>
          <p:cNvPr id="308" name="Google Shape;308;p46"/>
          <p:cNvPicPr preferRelativeResize="0"/>
          <p:nvPr/>
        </p:nvPicPr>
        <p:blipFill>
          <a:blip r:embed="rId3">
            <a:alphaModFix/>
          </a:blip>
          <a:stretch>
            <a:fillRect/>
          </a:stretch>
        </p:blipFill>
        <p:spPr>
          <a:xfrm>
            <a:off x="1534150" y="3755950"/>
            <a:ext cx="6324600" cy="1943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Abstract Data Types</a:t>
            </a:r>
            <a:endParaRPr/>
          </a:p>
        </p:txBody>
      </p:sp>
      <p:sp>
        <p:nvSpPr>
          <p:cNvPr id="56" name="Google Shape;56;p11"/>
          <p:cNvSpPr txBox="1"/>
          <p:nvPr/>
        </p:nvSpPr>
        <p:spPr>
          <a:xfrm>
            <a:off x="9197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81000" lvl="0" marL="457200" rtl="0" algn="l">
              <a:spcBef>
                <a:spcPts val="600"/>
              </a:spcBef>
              <a:spcAft>
                <a:spcPts val="0"/>
              </a:spcAft>
              <a:buClr>
                <a:srgbClr val="000000"/>
              </a:buClr>
              <a:buSzPts val="2400"/>
              <a:buFont typeface="Roboto Condensed"/>
              <a:buChar char="➔"/>
            </a:pPr>
            <a:r>
              <a:rPr lang="en" sz="2400">
                <a:latin typeface="Roboto Condensed"/>
                <a:ea typeface="Roboto Condensed"/>
                <a:cs typeface="Roboto Condensed"/>
                <a:sym typeface="Roboto Condensed"/>
              </a:rPr>
              <a:t>It is a set of objects together with a set of operations.</a:t>
            </a:r>
            <a:endParaRPr sz="2400">
              <a:latin typeface="Roboto Condensed"/>
              <a:ea typeface="Roboto Condensed"/>
              <a:cs typeface="Roboto Condensed"/>
              <a:sym typeface="Roboto Condensed"/>
            </a:endParaRPr>
          </a:p>
          <a:p>
            <a:pPr indent="0" lvl="0" marL="457200" rtl="0" algn="l">
              <a:spcBef>
                <a:spcPts val="600"/>
              </a:spcBef>
              <a:spcAft>
                <a:spcPts val="0"/>
              </a:spcAft>
              <a:buNone/>
            </a:pPr>
            <a:r>
              <a:t/>
            </a:r>
            <a:endParaRPr sz="2400">
              <a:latin typeface="Roboto Condensed"/>
              <a:ea typeface="Roboto Condensed"/>
              <a:cs typeface="Roboto Condensed"/>
              <a:sym typeface="Roboto Condensed"/>
            </a:endParaRPr>
          </a:p>
          <a:p>
            <a:pPr indent="-381000" lvl="0" marL="457200" rtl="0" algn="l">
              <a:spcBef>
                <a:spcPts val="600"/>
              </a:spcBef>
              <a:spcAft>
                <a:spcPts val="0"/>
              </a:spcAft>
              <a:buClr>
                <a:schemeClr val="dk1"/>
              </a:buClr>
              <a:buSzPts val="2400"/>
              <a:buFont typeface="Roboto Condensed"/>
              <a:buChar char="➔"/>
            </a:pPr>
            <a:r>
              <a:rPr lang="en" sz="2400">
                <a:latin typeface="Roboto Condensed"/>
                <a:ea typeface="Roboto Condensed"/>
                <a:cs typeface="Roboto Condensed"/>
                <a:sym typeface="Roboto Condensed"/>
              </a:rPr>
              <a:t>ADTs are mathematical abstractions. Their definition does not include any way to implement the operations.</a:t>
            </a:r>
            <a:endParaRPr sz="2400">
              <a:latin typeface="Roboto Condensed"/>
              <a:ea typeface="Roboto Condensed"/>
              <a:cs typeface="Roboto Condensed"/>
              <a:sym typeface="Roboto Condensed"/>
            </a:endParaRPr>
          </a:p>
        </p:txBody>
      </p:sp>
      <p:sp>
        <p:nvSpPr>
          <p:cNvPr id="57" name="Google Shape;57;p11"/>
          <p:cNvSpPr txBox="1"/>
          <p:nvPr/>
        </p:nvSpPr>
        <p:spPr>
          <a:xfrm>
            <a:off x="9197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Roboto Condensed"/>
              <a:ea typeface="Roboto Condensed"/>
              <a:cs typeface="Roboto Condensed"/>
              <a:sym typeface="Roboto Condensed"/>
            </a:endParaRPr>
          </a:p>
        </p:txBody>
      </p:sp>
      <p:sp>
        <p:nvSpPr>
          <p:cNvPr id="58" name="Google Shape;58;p11"/>
          <p:cNvSpPr txBox="1"/>
          <p:nvPr/>
        </p:nvSpPr>
        <p:spPr>
          <a:xfrm>
            <a:off x="47034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0" lvl="0" marL="457200" rtl="0" algn="l">
              <a:spcBef>
                <a:spcPts val="600"/>
              </a:spcBef>
              <a:spcAft>
                <a:spcPts val="0"/>
              </a:spcAft>
              <a:buNone/>
            </a:pPr>
            <a:r>
              <a:t/>
            </a:r>
            <a:endParaRPr sz="2000">
              <a:solidFill>
                <a:schemeClr val="dk1"/>
              </a:solidFill>
              <a:latin typeface="Roboto Condensed"/>
              <a:ea typeface="Roboto Condensed"/>
              <a:cs typeface="Roboto Condensed"/>
              <a:sym typeface="Roboto Condensed"/>
            </a:endParaRPr>
          </a:p>
        </p:txBody>
      </p:sp>
      <p:sp>
        <p:nvSpPr>
          <p:cNvPr id="59" name="Google Shape;59;p11"/>
          <p:cNvSpPr txBox="1"/>
          <p:nvPr/>
        </p:nvSpPr>
        <p:spPr>
          <a:xfrm>
            <a:off x="47034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Linked List</a:t>
            </a:r>
            <a:endParaRPr/>
          </a:p>
        </p:txBody>
      </p:sp>
      <p:sp>
        <p:nvSpPr>
          <p:cNvPr id="314" name="Google Shape;314;p47"/>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Implementing a linked list</a:t>
            </a:r>
            <a:endParaRPr/>
          </a:p>
        </p:txBody>
      </p:sp>
      <p:graphicFrame>
        <p:nvGraphicFramePr>
          <p:cNvPr id="315" name="Google Shape;315;p47"/>
          <p:cNvGraphicFramePr/>
          <p:nvPr/>
        </p:nvGraphicFramePr>
        <p:xfrm>
          <a:off x="1063000" y="1924800"/>
          <a:ext cx="3000000" cy="3000000"/>
        </p:xfrm>
        <a:graphic>
          <a:graphicData uri="http://schemas.openxmlformats.org/drawingml/2006/table">
            <a:tbl>
              <a:tblPr>
                <a:noFill/>
                <a:tableStyleId>{BE365D3A-5647-4B4D-9ED9-00482173699C}</a:tableStyleId>
              </a:tblPr>
              <a:tblGrid>
                <a:gridCol w="473950"/>
                <a:gridCol w="6544050"/>
              </a:tblGrid>
              <a:tr h="4440500">
                <a:tc>
                  <a:txBody>
                    <a:bodyPr/>
                    <a:lstStyle/>
                    <a:p>
                      <a:pPr indent="0" lvl="0" marL="0" rtl="0" algn="l">
                        <a:spcBef>
                          <a:spcPts val="0"/>
                        </a:spcBef>
                        <a:spcAft>
                          <a:spcPts val="0"/>
                        </a:spcAft>
                        <a:buNone/>
                      </a:pPr>
                      <a:r>
                        <a:rPr b="1" lang="en" sz="1600">
                          <a:latin typeface="Consolas"/>
                          <a:ea typeface="Consolas"/>
                          <a:cs typeface="Consolas"/>
                          <a:sym typeface="Consolas"/>
                        </a:rPr>
                        <a:t>01</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02</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03</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04</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05</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06</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07</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08</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09</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10</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11</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12</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13</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14</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15</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16</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17</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18</a:t>
                      </a:r>
                      <a:endParaRPr b="1" sz="16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600">
                          <a:latin typeface="Consolas"/>
                          <a:ea typeface="Consolas"/>
                          <a:cs typeface="Consolas"/>
                          <a:sym typeface="Consolas"/>
                        </a:rPr>
                        <a:t>class </a:t>
                      </a:r>
                      <a:r>
                        <a:rPr b="1" lang="en" sz="1600">
                          <a:latin typeface="Consolas"/>
                          <a:ea typeface="Consolas"/>
                          <a:cs typeface="Consolas"/>
                          <a:sym typeface="Consolas"/>
                        </a:rPr>
                        <a:t>DoubleEndedList </a:t>
                      </a:r>
                      <a:r>
                        <a:rPr lang="en" sz="1600">
                          <a:latin typeface="Consolas"/>
                          <a:ea typeface="Consolas"/>
                          <a:cs typeface="Consolas"/>
                          <a:sym typeface="Consolas"/>
                        </a:rPr>
                        <a:t>{</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private Node head;</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private Node last;</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private int size;</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public LinkedList()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this.head = null;</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this.last = null;</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this.size = 0;</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public boolean isEmpty()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return this.head == this.last == null;</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public int size()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return this.size;</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Linked List</a:t>
            </a:r>
            <a:endParaRPr/>
          </a:p>
        </p:txBody>
      </p:sp>
      <p:sp>
        <p:nvSpPr>
          <p:cNvPr id="321" name="Google Shape;321;p48"/>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Implementing a linked list</a:t>
            </a:r>
            <a:endParaRPr/>
          </a:p>
        </p:txBody>
      </p:sp>
      <p:graphicFrame>
        <p:nvGraphicFramePr>
          <p:cNvPr id="322" name="Google Shape;322;p48"/>
          <p:cNvGraphicFramePr/>
          <p:nvPr/>
        </p:nvGraphicFramePr>
        <p:xfrm>
          <a:off x="1070125" y="1924800"/>
          <a:ext cx="3000000" cy="3000000"/>
        </p:xfrm>
        <a:graphic>
          <a:graphicData uri="http://schemas.openxmlformats.org/drawingml/2006/table">
            <a:tbl>
              <a:tblPr>
                <a:noFill/>
                <a:tableStyleId>{BE365D3A-5647-4B4D-9ED9-00482173699C}</a:tableStyleId>
              </a:tblPr>
              <a:tblGrid>
                <a:gridCol w="473000"/>
                <a:gridCol w="6530750"/>
              </a:tblGrid>
              <a:tr h="4440500">
                <a:tc>
                  <a:txBody>
                    <a:bodyPr/>
                    <a:lstStyle/>
                    <a:p>
                      <a:pPr indent="0" lvl="0" marL="0" rtl="0" algn="l">
                        <a:spcBef>
                          <a:spcPts val="0"/>
                        </a:spcBef>
                        <a:spcAft>
                          <a:spcPts val="0"/>
                        </a:spcAft>
                        <a:buNone/>
                      </a:pPr>
                      <a:r>
                        <a:rPr b="1" lang="en" sz="1600">
                          <a:latin typeface="Consolas"/>
                          <a:ea typeface="Consolas"/>
                          <a:cs typeface="Consolas"/>
                          <a:sym typeface="Consolas"/>
                        </a:rPr>
                        <a:t>01</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02</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03</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04</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05</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06</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07</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08</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09</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10</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11</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12</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13</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14</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15</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16</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17</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18</a:t>
                      </a:r>
                      <a:endParaRPr b="1" sz="16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600">
                          <a:latin typeface="Consolas"/>
                          <a:ea typeface="Consolas"/>
                          <a:cs typeface="Consolas"/>
                          <a:sym typeface="Consolas"/>
                        </a:rPr>
                        <a:t>  public void insertFirst(Object data)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Node newNode = new Node(data);</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if (this.isEmpty()) {</a:t>
                      </a:r>
                      <a:endParaRPr sz="1600">
                        <a:solidFill>
                          <a:srgbClr val="000000"/>
                        </a:solidFill>
                        <a:latin typeface="Consolas"/>
                        <a:ea typeface="Consolas"/>
                        <a:cs typeface="Consolas"/>
                        <a:sym typeface="Consolas"/>
                      </a:endParaRPr>
                    </a:p>
                    <a:p>
                      <a:pPr indent="0" lvl="0" marL="0" rtl="0" algn="l">
                        <a:spcBef>
                          <a:spcPts val="0"/>
                        </a:spcBef>
                        <a:spcAft>
                          <a:spcPts val="0"/>
                        </a:spcAft>
                        <a:buNone/>
                      </a:pPr>
                      <a:r>
                        <a:rPr lang="en" sz="1600">
                          <a:solidFill>
                            <a:srgbClr val="000000"/>
                          </a:solidFill>
                          <a:latin typeface="Consolas"/>
                          <a:ea typeface="Consolas"/>
                          <a:cs typeface="Consolas"/>
                          <a:sym typeface="Consolas"/>
                        </a:rPr>
                        <a:t>      this.head = this.last = newNode;</a:t>
                      </a:r>
                      <a:endParaRPr sz="1600">
                        <a:solidFill>
                          <a:srgbClr val="000000"/>
                        </a:solidFill>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 else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r>
                        <a:rPr lang="en" sz="1600">
                          <a:solidFill>
                            <a:srgbClr val="000000"/>
                          </a:solidFill>
                          <a:latin typeface="Consolas"/>
                          <a:ea typeface="Consolas"/>
                          <a:cs typeface="Consolas"/>
                          <a:sym typeface="Consolas"/>
                        </a:rPr>
                        <a:t>newNode.setNext(this.head);</a:t>
                      </a:r>
                      <a:endParaRPr sz="1600">
                        <a:solidFill>
                          <a:srgbClr val="000000"/>
                        </a:solidFill>
                        <a:latin typeface="Consolas"/>
                        <a:ea typeface="Consolas"/>
                        <a:cs typeface="Consolas"/>
                        <a:sym typeface="Consolas"/>
                      </a:endParaRPr>
                    </a:p>
                    <a:p>
                      <a:pPr indent="0" lvl="0" marL="0" rtl="0" algn="l">
                        <a:spcBef>
                          <a:spcPts val="0"/>
                        </a:spcBef>
                        <a:spcAft>
                          <a:spcPts val="0"/>
                        </a:spcAft>
                        <a:buNone/>
                      </a:pPr>
                      <a:r>
                        <a:rPr lang="en" sz="1600">
                          <a:solidFill>
                            <a:srgbClr val="000000"/>
                          </a:solidFill>
                          <a:latin typeface="Consolas"/>
                          <a:ea typeface="Consolas"/>
                          <a:cs typeface="Consolas"/>
                          <a:sym typeface="Consolas"/>
                        </a:rPr>
                        <a:t>      this.head = newNode;</a:t>
                      </a: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this.size++;</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Linked List</a:t>
            </a:r>
            <a:endParaRPr/>
          </a:p>
        </p:txBody>
      </p:sp>
      <p:sp>
        <p:nvSpPr>
          <p:cNvPr id="328" name="Google Shape;328;p49"/>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Implementing a linked list</a:t>
            </a:r>
            <a:endParaRPr/>
          </a:p>
        </p:txBody>
      </p:sp>
      <p:graphicFrame>
        <p:nvGraphicFramePr>
          <p:cNvPr id="329" name="Google Shape;329;p49"/>
          <p:cNvGraphicFramePr/>
          <p:nvPr/>
        </p:nvGraphicFramePr>
        <p:xfrm>
          <a:off x="1070125" y="1924800"/>
          <a:ext cx="3000000" cy="3000000"/>
        </p:xfrm>
        <a:graphic>
          <a:graphicData uri="http://schemas.openxmlformats.org/drawingml/2006/table">
            <a:tbl>
              <a:tblPr>
                <a:noFill/>
                <a:tableStyleId>{BE365D3A-5647-4B4D-9ED9-00482173699C}</a:tableStyleId>
              </a:tblPr>
              <a:tblGrid>
                <a:gridCol w="473000"/>
                <a:gridCol w="6530750"/>
              </a:tblGrid>
              <a:tr h="4440500">
                <a:tc>
                  <a:txBody>
                    <a:bodyPr/>
                    <a:lstStyle/>
                    <a:p>
                      <a:pPr indent="0" lvl="0" marL="0" rtl="0" algn="l">
                        <a:spcBef>
                          <a:spcPts val="0"/>
                        </a:spcBef>
                        <a:spcAft>
                          <a:spcPts val="0"/>
                        </a:spcAft>
                        <a:buNone/>
                      </a:pPr>
                      <a:r>
                        <a:rPr b="1" lang="en" sz="1600">
                          <a:latin typeface="Consolas"/>
                          <a:ea typeface="Consolas"/>
                          <a:cs typeface="Consolas"/>
                          <a:sym typeface="Consolas"/>
                        </a:rPr>
                        <a:t>01</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02</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03</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04</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05</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06</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07</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08</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09</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10</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11</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12</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13</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14</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15</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16</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17</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18</a:t>
                      </a:r>
                      <a:endParaRPr b="1" sz="16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600">
                          <a:latin typeface="Consolas"/>
                          <a:ea typeface="Consolas"/>
                          <a:cs typeface="Consolas"/>
                          <a:sym typeface="Consolas"/>
                        </a:rPr>
                        <a:t>  public void insertLast(Object data)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Node newNode = new Node(data);</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if (this.isEmpty()) {      </a:t>
                      </a:r>
                      <a:endParaRPr sz="1600">
                        <a:solidFill>
                          <a:srgbClr val="000000"/>
                        </a:solidFill>
                        <a:latin typeface="Consolas"/>
                        <a:ea typeface="Consolas"/>
                        <a:cs typeface="Consolas"/>
                        <a:sym typeface="Consolas"/>
                      </a:endParaRPr>
                    </a:p>
                    <a:p>
                      <a:pPr indent="0" lvl="0" marL="0" rtl="0" algn="l">
                        <a:spcBef>
                          <a:spcPts val="0"/>
                        </a:spcBef>
                        <a:spcAft>
                          <a:spcPts val="0"/>
                        </a:spcAft>
                        <a:buNone/>
                      </a:pPr>
                      <a:r>
                        <a:rPr lang="en" sz="1600">
                          <a:solidFill>
                            <a:srgbClr val="000000"/>
                          </a:solidFill>
                          <a:latin typeface="Consolas"/>
                          <a:ea typeface="Consolas"/>
                          <a:cs typeface="Consolas"/>
                          <a:sym typeface="Consolas"/>
                        </a:rPr>
                        <a:t>      this.head = this.last = newNode;</a:t>
                      </a:r>
                      <a:endParaRPr sz="1600">
                        <a:solidFill>
                          <a:srgbClr val="000000"/>
                        </a:solidFill>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 else {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r>
                        <a:rPr lang="en" sz="1600">
                          <a:solidFill>
                            <a:srgbClr val="000000"/>
                          </a:solidFill>
                          <a:latin typeface="Consolas"/>
                          <a:ea typeface="Consolas"/>
                          <a:cs typeface="Consolas"/>
                          <a:sym typeface="Consolas"/>
                        </a:rPr>
                        <a:t>this.last.setNext(newNode);</a:t>
                      </a:r>
                      <a:endParaRPr sz="1600">
                        <a:solidFill>
                          <a:srgbClr val="000000"/>
                        </a:solidFill>
                        <a:latin typeface="Consolas"/>
                        <a:ea typeface="Consolas"/>
                        <a:cs typeface="Consolas"/>
                        <a:sym typeface="Consolas"/>
                      </a:endParaRPr>
                    </a:p>
                    <a:p>
                      <a:pPr indent="0" lvl="0" marL="0" rtl="0" algn="l">
                        <a:spcBef>
                          <a:spcPts val="0"/>
                        </a:spcBef>
                        <a:spcAft>
                          <a:spcPts val="0"/>
                        </a:spcAft>
                        <a:buNone/>
                      </a:pPr>
                      <a:r>
                        <a:rPr lang="en" sz="1600">
                          <a:solidFill>
                            <a:srgbClr val="000000"/>
                          </a:solidFill>
                          <a:latin typeface="Consolas"/>
                          <a:ea typeface="Consolas"/>
                          <a:cs typeface="Consolas"/>
                          <a:sym typeface="Consolas"/>
                        </a:rPr>
                        <a:t>      this.last = newNode;</a:t>
                      </a:r>
                      <a:endParaRPr sz="1600">
                        <a:solidFill>
                          <a:srgbClr val="000000"/>
                        </a:solidFill>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this.size++;</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3" name="Shape 333"/>
        <p:cNvGrpSpPr/>
        <p:nvPr/>
      </p:nvGrpSpPr>
      <p:grpSpPr>
        <a:xfrm>
          <a:off x="0" y="0"/>
          <a:ext cx="0" cy="0"/>
          <a:chOff x="0" y="0"/>
          <a:chExt cx="0" cy="0"/>
        </a:xfrm>
      </p:grpSpPr>
      <p:sp>
        <p:nvSpPr>
          <p:cNvPr id="334" name="Google Shape;334;p50"/>
          <p:cNvSpPr txBox="1"/>
          <p:nvPr>
            <p:ph type="ctrTitle"/>
          </p:nvPr>
        </p:nvSpPr>
        <p:spPr>
          <a:xfrm>
            <a:off x="292075" y="11548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Condensed"/>
                <a:ea typeface="Roboto Condensed"/>
                <a:cs typeface="Roboto Condensed"/>
                <a:sym typeface="Roboto Condensed"/>
              </a:rPr>
              <a:t>Doubly</a:t>
            </a:r>
            <a:r>
              <a:rPr lang="en">
                <a:solidFill>
                  <a:srgbClr val="F3F3F3"/>
                </a:solidFill>
                <a:latin typeface="Roboto Condensed"/>
                <a:ea typeface="Roboto Condensed"/>
                <a:cs typeface="Roboto Condensed"/>
                <a:sym typeface="Roboto Condensed"/>
              </a:rPr>
              <a:t> </a:t>
            </a:r>
            <a:r>
              <a:rPr lang="en">
                <a:solidFill>
                  <a:srgbClr val="F3F3F3"/>
                </a:solidFill>
                <a:latin typeface="Roboto Condensed"/>
                <a:ea typeface="Roboto Condensed"/>
                <a:cs typeface="Roboto Condensed"/>
                <a:sym typeface="Roboto Condensed"/>
              </a:rPr>
              <a:t>Linked Lists</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pic>
        <p:nvPicPr>
          <p:cNvPr id="335" name="Google Shape;335;p50"/>
          <p:cNvPicPr preferRelativeResize="0"/>
          <p:nvPr/>
        </p:nvPicPr>
        <p:blipFill>
          <a:blip r:embed="rId3">
            <a:alphaModFix/>
          </a:blip>
          <a:stretch>
            <a:fillRect/>
          </a:stretch>
        </p:blipFill>
        <p:spPr>
          <a:xfrm>
            <a:off x="4633775" y="2358325"/>
            <a:ext cx="4095075" cy="4095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Doubly Linked Lists</a:t>
            </a:r>
            <a:endParaRPr/>
          </a:p>
        </p:txBody>
      </p:sp>
      <p:sp>
        <p:nvSpPr>
          <p:cNvPr id="341" name="Google Shape;341;p51"/>
          <p:cNvSpPr txBox="1"/>
          <p:nvPr>
            <p:ph idx="1" type="body"/>
          </p:nvPr>
        </p:nvSpPr>
        <p:spPr>
          <a:xfrm>
            <a:off x="457200" y="1081200"/>
            <a:ext cx="8229600" cy="5171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Is a variation of the simple list.</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The advantage is that ease backward navigation of the list.</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Each node has two references to other nodes instead of one. The first is a link to the next node, like a simple list. The second is the previous node.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Doubly Linked Lists</a:t>
            </a:r>
            <a:endParaRPr/>
          </a:p>
        </p:txBody>
      </p:sp>
      <p:pic>
        <p:nvPicPr>
          <p:cNvPr id="347" name="Google Shape;347;p52"/>
          <p:cNvPicPr preferRelativeResize="0"/>
          <p:nvPr/>
        </p:nvPicPr>
        <p:blipFill>
          <a:blip r:embed="rId3">
            <a:alphaModFix/>
          </a:blip>
          <a:stretch>
            <a:fillRect/>
          </a:stretch>
        </p:blipFill>
        <p:spPr>
          <a:xfrm>
            <a:off x="157150" y="2076450"/>
            <a:ext cx="8829675" cy="2705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Doubly Linked Lists</a:t>
            </a:r>
            <a:endParaRPr/>
          </a:p>
        </p:txBody>
      </p:sp>
      <p:sp>
        <p:nvSpPr>
          <p:cNvPr id="353" name="Google Shape;353;p53"/>
          <p:cNvSpPr txBox="1"/>
          <p:nvPr>
            <p:ph idx="1" type="body"/>
          </p:nvPr>
        </p:nvSpPr>
        <p:spPr>
          <a:xfrm>
            <a:off x="457200" y="1081200"/>
            <a:ext cx="8229600" cy="5171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The downside of doubly linked list is dealing with more links while inserting / deleting nodes.</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Nodes are little bigger because they have an extra link</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Doubly Linked Lists</a:t>
            </a:r>
            <a:endParaRPr/>
          </a:p>
        </p:txBody>
      </p:sp>
      <p:sp>
        <p:nvSpPr>
          <p:cNvPr id="359" name="Google Shape;359;p54"/>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Insert at the beginning</a:t>
            </a:r>
            <a:endParaRPr/>
          </a:p>
        </p:txBody>
      </p:sp>
      <p:pic>
        <p:nvPicPr>
          <p:cNvPr id="360" name="Google Shape;360;p54"/>
          <p:cNvPicPr preferRelativeResize="0"/>
          <p:nvPr/>
        </p:nvPicPr>
        <p:blipFill>
          <a:blip r:embed="rId3">
            <a:alphaModFix/>
          </a:blip>
          <a:stretch>
            <a:fillRect/>
          </a:stretch>
        </p:blipFill>
        <p:spPr>
          <a:xfrm>
            <a:off x="708500" y="1924800"/>
            <a:ext cx="7726988" cy="489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Doubly Linked Lists</a:t>
            </a:r>
            <a:endParaRPr/>
          </a:p>
        </p:txBody>
      </p:sp>
      <p:sp>
        <p:nvSpPr>
          <p:cNvPr id="366" name="Google Shape;366;p55"/>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Insert at an arbitrary position</a:t>
            </a:r>
            <a:endParaRPr/>
          </a:p>
        </p:txBody>
      </p:sp>
      <p:pic>
        <p:nvPicPr>
          <p:cNvPr id="367" name="Google Shape;367;p55"/>
          <p:cNvPicPr preferRelativeResize="0"/>
          <p:nvPr/>
        </p:nvPicPr>
        <p:blipFill rotWithShape="1">
          <a:blip r:embed="rId3">
            <a:alphaModFix/>
          </a:blip>
          <a:srcRect b="0" l="1854" r="2056" t="0"/>
          <a:stretch/>
        </p:blipFill>
        <p:spPr>
          <a:xfrm>
            <a:off x="625600" y="1924800"/>
            <a:ext cx="7892810" cy="4857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Doubly Linked Lists</a:t>
            </a:r>
            <a:endParaRPr/>
          </a:p>
        </p:txBody>
      </p:sp>
      <p:sp>
        <p:nvSpPr>
          <p:cNvPr id="373" name="Google Shape;373;p56"/>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Delete</a:t>
            </a:r>
            <a:r>
              <a:rPr lang="en"/>
              <a:t> at an arbitrary position</a:t>
            </a:r>
            <a:endParaRPr/>
          </a:p>
        </p:txBody>
      </p:sp>
      <p:pic>
        <p:nvPicPr>
          <p:cNvPr id="374" name="Google Shape;374;p56"/>
          <p:cNvPicPr preferRelativeResize="0"/>
          <p:nvPr/>
        </p:nvPicPr>
        <p:blipFill>
          <a:blip r:embed="rId3">
            <a:alphaModFix/>
          </a:blip>
          <a:stretch>
            <a:fillRect/>
          </a:stretch>
        </p:blipFill>
        <p:spPr>
          <a:xfrm>
            <a:off x="354913" y="2614259"/>
            <a:ext cx="8434175" cy="302469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Abstract Data Types</a:t>
            </a:r>
            <a:endParaRPr/>
          </a:p>
        </p:txBody>
      </p:sp>
      <p:sp>
        <p:nvSpPr>
          <p:cNvPr id="65" name="Google Shape;65;p12"/>
          <p:cNvSpPr txBox="1"/>
          <p:nvPr/>
        </p:nvSpPr>
        <p:spPr>
          <a:xfrm>
            <a:off x="9197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600"/>
              </a:spcBef>
              <a:spcAft>
                <a:spcPts val="0"/>
              </a:spcAft>
              <a:buNone/>
            </a:pPr>
            <a:r>
              <a:t/>
            </a:r>
            <a:endParaRPr sz="2400">
              <a:latin typeface="Roboto Condensed"/>
              <a:ea typeface="Roboto Condensed"/>
              <a:cs typeface="Roboto Condensed"/>
              <a:sym typeface="Roboto Condensed"/>
            </a:endParaRPr>
          </a:p>
        </p:txBody>
      </p:sp>
      <p:sp>
        <p:nvSpPr>
          <p:cNvPr id="66" name="Google Shape;66;p12"/>
          <p:cNvSpPr txBox="1"/>
          <p:nvPr/>
        </p:nvSpPr>
        <p:spPr>
          <a:xfrm>
            <a:off x="9197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Roboto Condensed"/>
              <a:ea typeface="Roboto Condensed"/>
              <a:cs typeface="Roboto Condensed"/>
              <a:sym typeface="Roboto Condensed"/>
            </a:endParaRPr>
          </a:p>
        </p:txBody>
      </p:sp>
      <p:sp>
        <p:nvSpPr>
          <p:cNvPr id="67" name="Google Shape;67;p12"/>
          <p:cNvSpPr txBox="1"/>
          <p:nvPr/>
        </p:nvSpPr>
        <p:spPr>
          <a:xfrm>
            <a:off x="47034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55600" lvl="0" marL="457200" rtl="0" algn="l">
              <a:spcBef>
                <a:spcPts val="600"/>
              </a:spcBef>
              <a:spcAft>
                <a:spcPts val="0"/>
              </a:spcAft>
              <a:buClr>
                <a:schemeClr val="dk1"/>
              </a:buClr>
              <a:buSzPts val="2000"/>
              <a:buFont typeface="Roboto Condensed"/>
              <a:buChar char="➔"/>
            </a:pPr>
            <a:r>
              <a:rPr lang="en" sz="2400">
                <a:latin typeface="Roboto Condensed"/>
                <a:ea typeface="Roboto Condensed"/>
                <a:cs typeface="Roboto Condensed"/>
                <a:sym typeface="Roboto Condensed"/>
              </a:rPr>
              <a:t>When we say data type, we think of:</a:t>
            </a:r>
            <a:endParaRPr sz="2400">
              <a:latin typeface="Roboto Condensed"/>
              <a:ea typeface="Roboto Condensed"/>
              <a:cs typeface="Roboto Condensed"/>
              <a:sym typeface="Roboto Condensed"/>
            </a:endParaRPr>
          </a:p>
          <a:p>
            <a:pPr indent="-355600" lvl="1" marL="914400" rtl="0" algn="l">
              <a:spcBef>
                <a:spcPts val="0"/>
              </a:spcBef>
              <a:spcAft>
                <a:spcPts val="0"/>
              </a:spcAft>
              <a:buClr>
                <a:schemeClr val="dk1"/>
              </a:buClr>
              <a:buSzPts val="2000"/>
              <a:buFont typeface="Roboto Condensed"/>
              <a:buChar char="◆"/>
            </a:pPr>
            <a:r>
              <a:rPr lang="en" sz="2400">
                <a:latin typeface="Roboto Condensed"/>
                <a:ea typeface="Roboto Condensed"/>
                <a:cs typeface="Roboto Condensed"/>
                <a:sym typeface="Roboto Condensed"/>
              </a:rPr>
              <a:t>Integers</a:t>
            </a:r>
            <a:endParaRPr sz="2400">
              <a:latin typeface="Roboto Condensed"/>
              <a:ea typeface="Roboto Condensed"/>
              <a:cs typeface="Roboto Condensed"/>
              <a:sym typeface="Roboto Condensed"/>
            </a:endParaRPr>
          </a:p>
          <a:p>
            <a:pPr indent="-355600" lvl="1" marL="914400" rtl="0" algn="l">
              <a:spcBef>
                <a:spcPts val="0"/>
              </a:spcBef>
              <a:spcAft>
                <a:spcPts val="0"/>
              </a:spcAft>
              <a:buClr>
                <a:schemeClr val="dk1"/>
              </a:buClr>
              <a:buSzPts val="2000"/>
              <a:buFont typeface="Roboto Condensed"/>
              <a:buChar char="◆"/>
            </a:pPr>
            <a:r>
              <a:rPr lang="en" sz="2400">
                <a:latin typeface="Roboto Condensed"/>
                <a:ea typeface="Roboto Condensed"/>
                <a:cs typeface="Roboto Condensed"/>
                <a:sym typeface="Roboto Condensed"/>
              </a:rPr>
              <a:t>Reals</a:t>
            </a:r>
            <a:endParaRPr sz="2400">
              <a:latin typeface="Roboto Condensed"/>
              <a:ea typeface="Roboto Condensed"/>
              <a:cs typeface="Roboto Condensed"/>
              <a:sym typeface="Roboto Condensed"/>
            </a:endParaRPr>
          </a:p>
          <a:p>
            <a:pPr indent="-355600" lvl="1" marL="914400" rtl="0" algn="l">
              <a:spcBef>
                <a:spcPts val="0"/>
              </a:spcBef>
              <a:spcAft>
                <a:spcPts val="0"/>
              </a:spcAft>
              <a:buClr>
                <a:schemeClr val="dk1"/>
              </a:buClr>
              <a:buSzPts val="2000"/>
              <a:buFont typeface="Roboto Condensed"/>
              <a:buChar char="◆"/>
            </a:pPr>
            <a:r>
              <a:rPr lang="en" sz="2400">
                <a:latin typeface="Roboto Condensed"/>
                <a:ea typeface="Roboto Condensed"/>
                <a:cs typeface="Roboto Condensed"/>
                <a:sym typeface="Roboto Condensed"/>
              </a:rPr>
              <a:t>Booleans</a:t>
            </a:r>
            <a:endParaRPr sz="2400">
              <a:latin typeface="Roboto Condensed"/>
              <a:ea typeface="Roboto Condensed"/>
              <a:cs typeface="Roboto Condensed"/>
              <a:sym typeface="Roboto Condensed"/>
            </a:endParaRPr>
          </a:p>
          <a:p>
            <a:pPr indent="0" lvl="0" marL="914400" rtl="0" algn="l">
              <a:spcBef>
                <a:spcPts val="600"/>
              </a:spcBef>
              <a:spcAft>
                <a:spcPts val="0"/>
              </a:spcAft>
              <a:buNone/>
            </a:pPr>
            <a:r>
              <a:t/>
            </a:r>
            <a:endParaRPr sz="2400">
              <a:latin typeface="Roboto Condensed"/>
              <a:ea typeface="Roboto Condensed"/>
              <a:cs typeface="Roboto Condensed"/>
              <a:sym typeface="Roboto Condensed"/>
            </a:endParaRPr>
          </a:p>
          <a:p>
            <a:pPr indent="-355600" lvl="0" marL="457200" rtl="0" algn="l">
              <a:spcBef>
                <a:spcPts val="600"/>
              </a:spcBef>
              <a:spcAft>
                <a:spcPts val="0"/>
              </a:spcAft>
              <a:buClr>
                <a:schemeClr val="dk1"/>
              </a:buClr>
              <a:buSzPts val="2000"/>
              <a:buFont typeface="Roboto Condensed"/>
              <a:buChar char="➔"/>
            </a:pPr>
            <a:r>
              <a:rPr lang="en" sz="2400">
                <a:latin typeface="Roboto Condensed"/>
                <a:ea typeface="Roboto Condensed"/>
                <a:cs typeface="Roboto Condensed"/>
                <a:sym typeface="Roboto Condensed"/>
              </a:rPr>
              <a:t>Each of those have operations associated with them.</a:t>
            </a:r>
            <a:endParaRPr sz="2000">
              <a:solidFill>
                <a:schemeClr val="dk1"/>
              </a:solidFill>
              <a:latin typeface="Roboto Condensed"/>
              <a:ea typeface="Roboto Condensed"/>
              <a:cs typeface="Roboto Condensed"/>
              <a:sym typeface="Roboto Condensed"/>
            </a:endParaRPr>
          </a:p>
        </p:txBody>
      </p:sp>
      <p:sp>
        <p:nvSpPr>
          <p:cNvPr id="68" name="Google Shape;68;p12"/>
          <p:cNvSpPr txBox="1"/>
          <p:nvPr/>
        </p:nvSpPr>
        <p:spPr>
          <a:xfrm>
            <a:off x="47034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Doubly Linked Lists</a:t>
            </a:r>
            <a:endParaRPr/>
          </a:p>
        </p:txBody>
      </p:sp>
      <p:sp>
        <p:nvSpPr>
          <p:cNvPr id="380" name="Google Shape;380;p57"/>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Delete at an arbitrary position</a:t>
            </a:r>
            <a:endParaRPr/>
          </a:p>
        </p:txBody>
      </p:sp>
      <p:pic>
        <p:nvPicPr>
          <p:cNvPr id="381" name="Google Shape;381;p57"/>
          <p:cNvPicPr preferRelativeResize="0"/>
          <p:nvPr/>
        </p:nvPicPr>
        <p:blipFill>
          <a:blip r:embed="rId3">
            <a:alphaModFix/>
          </a:blip>
          <a:stretch>
            <a:fillRect/>
          </a:stretch>
        </p:blipFill>
        <p:spPr>
          <a:xfrm>
            <a:off x="354913" y="2614259"/>
            <a:ext cx="8434175" cy="302469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85" name="Shape 385"/>
        <p:cNvGrpSpPr/>
        <p:nvPr/>
      </p:nvGrpSpPr>
      <p:grpSpPr>
        <a:xfrm>
          <a:off x="0" y="0"/>
          <a:ext cx="0" cy="0"/>
          <a:chOff x="0" y="0"/>
          <a:chExt cx="0" cy="0"/>
        </a:xfrm>
      </p:grpSpPr>
      <p:sp>
        <p:nvSpPr>
          <p:cNvPr id="386" name="Google Shape;386;p58"/>
          <p:cNvSpPr txBox="1"/>
          <p:nvPr>
            <p:ph type="ctrTitle"/>
          </p:nvPr>
        </p:nvSpPr>
        <p:spPr>
          <a:xfrm>
            <a:off x="292075" y="11548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Condensed"/>
                <a:ea typeface="Roboto Condensed"/>
                <a:cs typeface="Roboto Condensed"/>
                <a:sym typeface="Roboto Condensed"/>
              </a:rPr>
              <a:t>Circular List</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pic>
        <p:nvPicPr>
          <p:cNvPr id="387" name="Google Shape;387;p58"/>
          <p:cNvPicPr preferRelativeResize="0"/>
          <p:nvPr/>
        </p:nvPicPr>
        <p:blipFill>
          <a:blip r:embed="rId3">
            <a:alphaModFix/>
          </a:blip>
          <a:stretch>
            <a:fillRect/>
          </a:stretch>
        </p:blipFill>
        <p:spPr>
          <a:xfrm>
            <a:off x="2382775" y="3193750"/>
            <a:ext cx="6390975" cy="3326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Circular</a:t>
            </a:r>
            <a:r>
              <a:rPr lang="en"/>
              <a:t> Lists</a:t>
            </a:r>
            <a:endParaRPr/>
          </a:p>
        </p:txBody>
      </p:sp>
      <p:sp>
        <p:nvSpPr>
          <p:cNvPr id="393" name="Google Shape;393;p59"/>
          <p:cNvSpPr txBox="1"/>
          <p:nvPr>
            <p:ph idx="1" type="body"/>
          </p:nvPr>
        </p:nvSpPr>
        <p:spPr>
          <a:xfrm>
            <a:off x="457200" y="1081200"/>
            <a:ext cx="8229600" cy="5171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Lists viewed so far have a linear nature: each node has a predecessor and each node has a unique successor.</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If we change the last node next reference to point to the head node, we will have a circular list.</a:t>
            </a:r>
            <a:endParaRPr/>
          </a:p>
          <a:p>
            <a:pPr indent="-381000" lvl="1" marL="914400" rtl="0" algn="l">
              <a:spcBef>
                <a:spcPts val="0"/>
              </a:spcBef>
              <a:spcAft>
                <a:spcPts val="0"/>
              </a:spcAft>
              <a:buSzPts val="2400"/>
              <a:buChar char="◆"/>
            </a:pPr>
            <a:r>
              <a:rPr lang="en"/>
              <a:t>We can traverse the whole list starting from any node.</a:t>
            </a:r>
            <a:endParaRPr/>
          </a:p>
          <a:p>
            <a:pPr indent="0" lvl="0" marL="914400" rtl="0" algn="l">
              <a:spcBef>
                <a:spcPts val="600"/>
              </a:spcBef>
              <a:spcAft>
                <a:spcPts val="0"/>
              </a:spcAft>
              <a:buNone/>
            </a:pPr>
            <a:r>
              <a:t/>
            </a:r>
            <a:endParaRPr/>
          </a:p>
          <a:p>
            <a:pPr indent="-381000" lvl="0" marL="457200" rtl="0" algn="l">
              <a:spcBef>
                <a:spcPts val="600"/>
              </a:spcBef>
              <a:spcAft>
                <a:spcPts val="0"/>
              </a:spcAft>
              <a:buSzPts val="2400"/>
              <a:buChar char="➔"/>
            </a:pPr>
            <a:r>
              <a:rPr lang="en"/>
              <a:t>A circular list is a list in which every node has a successor and the “last” element is succeeded by the “first” element.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Circular Lists</a:t>
            </a:r>
            <a:endParaRPr/>
          </a:p>
        </p:txBody>
      </p:sp>
      <p:sp>
        <p:nvSpPr>
          <p:cNvPr id="399" name="Google Shape;399;p60"/>
          <p:cNvSpPr txBox="1"/>
          <p:nvPr>
            <p:ph idx="1" type="body"/>
          </p:nvPr>
        </p:nvSpPr>
        <p:spPr>
          <a:xfrm>
            <a:off x="457200" y="1081200"/>
            <a:ext cx="8229600" cy="5171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Lists viewed so far have a linear nature: each node has a predecessor and each node has a unique successor.</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If we change the last node next reference to point to the head node, we will have a circular list.</a:t>
            </a:r>
            <a:endParaRPr/>
          </a:p>
          <a:p>
            <a:pPr indent="-381000" lvl="1" marL="914400" rtl="0" algn="l">
              <a:spcBef>
                <a:spcPts val="0"/>
              </a:spcBef>
              <a:spcAft>
                <a:spcPts val="0"/>
              </a:spcAft>
              <a:buSzPts val="2400"/>
              <a:buChar char="◆"/>
            </a:pPr>
            <a:r>
              <a:rPr lang="en"/>
              <a:t>We can traverse the whole list starting from any node.</a:t>
            </a:r>
            <a:endParaRPr/>
          </a:p>
          <a:p>
            <a:pPr indent="0" lvl="0" marL="914400" rtl="0" algn="l">
              <a:spcBef>
                <a:spcPts val="600"/>
              </a:spcBef>
              <a:spcAft>
                <a:spcPts val="0"/>
              </a:spcAft>
              <a:buNone/>
            </a:pPr>
            <a:r>
              <a:t/>
            </a:r>
            <a:endParaRPr/>
          </a:p>
          <a:p>
            <a:pPr indent="-381000" lvl="0" marL="457200" rtl="0" algn="l">
              <a:spcBef>
                <a:spcPts val="600"/>
              </a:spcBef>
              <a:spcAft>
                <a:spcPts val="0"/>
              </a:spcAft>
              <a:buSzPts val="2400"/>
              <a:buChar char="➔"/>
            </a:pPr>
            <a:r>
              <a:rPr lang="en"/>
              <a:t>A circular list is a list in which every node has a successor and the “last” element is succeeded by the “first” element.</a:t>
            </a:r>
            <a:endParaRPr/>
          </a:p>
        </p:txBody>
      </p:sp>
      <p:pic>
        <p:nvPicPr>
          <p:cNvPr id="400" name="Google Shape;400;p60"/>
          <p:cNvPicPr preferRelativeResize="0"/>
          <p:nvPr/>
        </p:nvPicPr>
        <p:blipFill>
          <a:blip r:embed="rId3">
            <a:alphaModFix/>
          </a:blip>
          <a:stretch>
            <a:fillRect/>
          </a:stretch>
        </p:blipFill>
        <p:spPr>
          <a:xfrm>
            <a:off x="374275" y="5108900"/>
            <a:ext cx="8395451" cy="1444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Circular Lists</a:t>
            </a:r>
            <a:endParaRPr/>
          </a:p>
        </p:txBody>
      </p:sp>
      <p:sp>
        <p:nvSpPr>
          <p:cNvPr id="406" name="Google Shape;406;p61"/>
          <p:cNvSpPr txBox="1"/>
          <p:nvPr>
            <p:ph idx="1" type="body"/>
          </p:nvPr>
        </p:nvSpPr>
        <p:spPr>
          <a:xfrm>
            <a:off x="457200" y="1081200"/>
            <a:ext cx="8229600" cy="5171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Lists viewed so far have a linear nature: each node has a predecessor and each node has a unique successor.</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If we change the last node next reference to point to the head node, we will have a circular list.</a:t>
            </a:r>
            <a:endParaRPr/>
          </a:p>
          <a:p>
            <a:pPr indent="-381000" lvl="1" marL="914400" rtl="0" algn="l">
              <a:spcBef>
                <a:spcPts val="0"/>
              </a:spcBef>
              <a:spcAft>
                <a:spcPts val="0"/>
              </a:spcAft>
              <a:buSzPts val="2400"/>
              <a:buChar char="◆"/>
            </a:pPr>
            <a:r>
              <a:rPr lang="en"/>
              <a:t>We can traverse the whole list starting from any node.</a:t>
            </a:r>
            <a:endParaRPr/>
          </a:p>
          <a:p>
            <a:pPr indent="0" lvl="0" marL="914400" rtl="0" algn="l">
              <a:spcBef>
                <a:spcPts val="600"/>
              </a:spcBef>
              <a:spcAft>
                <a:spcPts val="0"/>
              </a:spcAft>
              <a:buNone/>
            </a:pPr>
            <a:r>
              <a:t/>
            </a:r>
            <a:endParaRPr/>
          </a:p>
          <a:p>
            <a:pPr indent="-381000" lvl="0" marL="457200" rtl="0" algn="l">
              <a:spcBef>
                <a:spcPts val="600"/>
              </a:spcBef>
              <a:spcAft>
                <a:spcPts val="0"/>
              </a:spcAft>
              <a:buSzPts val="2400"/>
              <a:buChar char="➔"/>
            </a:pPr>
            <a:r>
              <a:rPr lang="en"/>
              <a:t>A circular list is a list in which every node has a successor and the “last” element is succeeded by the “first” element.</a:t>
            </a:r>
            <a:endParaRPr/>
          </a:p>
        </p:txBody>
      </p:sp>
      <p:pic>
        <p:nvPicPr>
          <p:cNvPr id="407" name="Google Shape;407;p61"/>
          <p:cNvPicPr preferRelativeResize="0"/>
          <p:nvPr/>
        </p:nvPicPr>
        <p:blipFill>
          <a:blip r:embed="rId3">
            <a:alphaModFix/>
          </a:blip>
          <a:stretch>
            <a:fillRect/>
          </a:stretch>
        </p:blipFill>
        <p:spPr>
          <a:xfrm>
            <a:off x="374275" y="5108900"/>
            <a:ext cx="8395451" cy="1444600"/>
          </a:xfrm>
          <a:prstGeom prst="rect">
            <a:avLst/>
          </a:prstGeom>
          <a:noFill/>
          <a:ln>
            <a:noFill/>
          </a:ln>
        </p:spPr>
      </p:pic>
      <p:sp>
        <p:nvSpPr>
          <p:cNvPr id="408" name="Google Shape;408;p61"/>
          <p:cNvSpPr/>
          <p:nvPr/>
        </p:nvSpPr>
        <p:spPr>
          <a:xfrm>
            <a:off x="457200" y="2944800"/>
            <a:ext cx="2785800" cy="1444500"/>
          </a:xfrm>
          <a:prstGeom prst="wedgeRoundRectCallout">
            <a:avLst>
              <a:gd fmla="val -21568" name="adj1"/>
              <a:gd fmla="val 116290" name="adj2"/>
              <a:gd fmla="val 0" name="adj3"/>
            </a:avLst>
          </a:prstGeom>
          <a:solidFill>
            <a:srgbClr val="00000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Roboto Condensed"/>
                <a:ea typeface="Roboto Condensed"/>
                <a:cs typeface="Roboto Condensed"/>
                <a:sym typeface="Roboto Condensed"/>
              </a:rPr>
              <a:t>What problems can arise with having the head to the first node?</a:t>
            </a:r>
            <a:endParaRPr b="1" sz="2200">
              <a:solidFill>
                <a:schemeClr val="lt1"/>
              </a:solidFill>
              <a:latin typeface="Roboto Condensed"/>
              <a:ea typeface="Roboto Condensed"/>
              <a:cs typeface="Roboto Condensed"/>
              <a:sym typeface="Roboto Condensed"/>
            </a:endParaRPr>
          </a:p>
        </p:txBody>
      </p:sp>
      <p:sp>
        <p:nvSpPr>
          <p:cNvPr id="409" name="Google Shape;409;p61"/>
          <p:cNvSpPr/>
          <p:nvPr/>
        </p:nvSpPr>
        <p:spPr>
          <a:xfrm>
            <a:off x="3988700" y="2944800"/>
            <a:ext cx="2954700" cy="1444500"/>
          </a:xfrm>
          <a:prstGeom prst="wedgeRoundRectCallout">
            <a:avLst>
              <a:gd fmla="val -82631" name="adj1"/>
              <a:gd fmla="val 20102" name="adj2"/>
              <a:gd fmla="val 0" name="adj3"/>
            </a:avLst>
          </a:prstGeom>
          <a:solidFill>
            <a:srgbClr val="00000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Roboto Condensed"/>
                <a:ea typeface="Roboto Condensed"/>
                <a:cs typeface="Roboto Condensed"/>
                <a:sym typeface="Roboto Condensed"/>
              </a:rPr>
              <a:t>Deleting the first node, means traversing the whole list to update the last...</a:t>
            </a:r>
            <a:endParaRPr b="1" sz="2200">
              <a:solidFill>
                <a:schemeClr val="lt1"/>
              </a:solidFill>
              <a:latin typeface="Roboto Condensed"/>
              <a:ea typeface="Roboto Condensed"/>
              <a:cs typeface="Roboto Condensed"/>
              <a:sym typeface="Roboto Condense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Circular</a:t>
            </a:r>
            <a:r>
              <a:rPr lang="en">
                <a:solidFill>
                  <a:schemeClr val="dk1"/>
                </a:solidFill>
              </a:rPr>
              <a:t> Lists</a:t>
            </a:r>
            <a:endParaRPr/>
          </a:p>
        </p:txBody>
      </p:sp>
      <p:pic>
        <p:nvPicPr>
          <p:cNvPr id="415" name="Google Shape;415;p62"/>
          <p:cNvPicPr preferRelativeResize="0"/>
          <p:nvPr/>
        </p:nvPicPr>
        <p:blipFill rotWithShape="1">
          <a:blip r:embed="rId3">
            <a:alphaModFix/>
          </a:blip>
          <a:srcRect b="0" l="0" r="4997" t="0"/>
          <a:stretch/>
        </p:blipFill>
        <p:spPr>
          <a:xfrm>
            <a:off x="228600" y="2588075"/>
            <a:ext cx="8686800" cy="1681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Circular Lists</a:t>
            </a:r>
            <a:endParaRPr/>
          </a:p>
        </p:txBody>
      </p:sp>
      <p:pic>
        <p:nvPicPr>
          <p:cNvPr id="421" name="Google Shape;421;p63"/>
          <p:cNvPicPr preferRelativeResize="0"/>
          <p:nvPr/>
        </p:nvPicPr>
        <p:blipFill rotWithShape="1">
          <a:blip r:embed="rId3">
            <a:alphaModFix/>
          </a:blip>
          <a:srcRect b="0" l="0" r="4997" t="0"/>
          <a:stretch/>
        </p:blipFill>
        <p:spPr>
          <a:xfrm>
            <a:off x="228600" y="2588075"/>
            <a:ext cx="8686800" cy="1681850"/>
          </a:xfrm>
          <a:prstGeom prst="rect">
            <a:avLst/>
          </a:prstGeom>
          <a:noFill/>
          <a:ln>
            <a:noFill/>
          </a:ln>
        </p:spPr>
      </p:pic>
      <p:sp>
        <p:nvSpPr>
          <p:cNvPr id="422" name="Google Shape;422;p63"/>
          <p:cNvSpPr/>
          <p:nvPr/>
        </p:nvSpPr>
        <p:spPr>
          <a:xfrm>
            <a:off x="4834350" y="4113950"/>
            <a:ext cx="2785800" cy="1444500"/>
          </a:xfrm>
          <a:prstGeom prst="wedgeRoundRectCallout">
            <a:avLst>
              <a:gd fmla="val 63586" name="adj1"/>
              <a:gd fmla="val -106239" name="adj2"/>
              <a:gd fmla="val 0" name="adj3"/>
            </a:avLst>
          </a:prstGeom>
          <a:solidFill>
            <a:srgbClr val="00000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Roboto Condensed"/>
                <a:ea typeface="Roboto Condensed"/>
                <a:cs typeface="Roboto Condensed"/>
                <a:sym typeface="Roboto Condensed"/>
              </a:rPr>
              <a:t>Keeping the reference to the last element, allows to access the last and first faster</a:t>
            </a:r>
            <a:endParaRPr b="1" sz="2200">
              <a:solidFill>
                <a:schemeClr val="lt1"/>
              </a:solidFill>
              <a:latin typeface="Roboto Condensed"/>
              <a:ea typeface="Roboto Condensed"/>
              <a:cs typeface="Roboto Condensed"/>
              <a:sym typeface="Roboto Condense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Circular</a:t>
            </a:r>
            <a:r>
              <a:rPr lang="en">
                <a:solidFill>
                  <a:schemeClr val="dk1"/>
                </a:solidFill>
              </a:rPr>
              <a:t> Lists</a:t>
            </a:r>
            <a:endParaRPr/>
          </a:p>
        </p:txBody>
      </p:sp>
      <p:sp>
        <p:nvSpPr>
          <p:cNvPr id="428" name="Google Shape;428;p64"/>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Deleting</a:t>
            </a:r>
            <a:endParaRPr/>
          </a:p>
        </p:txBody>
      </p:sp>
      <p:pic>
        <p:nvPicPr>
          <p:cNvPr id="429" name="Google Shape;429;p64"/>
          <p:cNvPicPr preferRelativeResize="0"/>
          <p:nvPr/>
        </p:nvPicPr>
        <p:blipFill>
          <a:blip r:embed="rId3">
            <a:alphaModFix/>
          </a:blip>
          <a:stretch>
            <a:fillRect/>
          </a:stretch>
        </p:blipFill>
        <p:spPr>
          <a:xfrm>
            <a:off x="0" y="2252221"/>
            <a:ext cx="9144000" cy="246765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Circular Lists</a:t>
            </a:r>
            <a:endParaRPr/>
          </a:p>
        </p:txBody>
      </p:sp>
      <p:sp>
        <p:nvSpPr>
          <p:cNvPr id="435" name="Google Shape;435;p65"/>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Deleting</a:t>
            </a:r>
            <a:endParaRPr/>
          </a:p>
        </p:txBody>
      </p:sp>
      <p:pic>
        <p:nvPicPr>
          <p:cNvPr id="436" name="Google Shape;436;p65"/>
          <p:cNvPicPr preferRelativeResize="0"/>
          <p:nvPr/>
        </p:nvPicPr>
        <p:blipFill>
          <a:blip r:embed="rId3">
            <a:alphaModFix/>
          </a:blip>
          <a:stretch>
            <a:fillRect/>
          </a:stretch>
        </p:blipFill>
        <p:spPr>
          <a:xfrm>
            <a:off x="0" y="2338592"/>
            <a:ext cx="9144000" cy="218081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Circular Lists</a:t>
            </a:r>
            <a:endParaRPr/>
          </a:p>
        </p:txBody>
      </p:sp>
      <p:sp>
        <p:nvSpPr>
          <p:cNvPr id="442" name="Google Shape;442;p66"/>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Deleting</a:t>
            </a:r>
            <a:endParaRPr/>
          </a:p>
        </p:txBody>
      </p:sp>
      <p:pic>
        <p:nvPicPr>
          <p:cNvPr id="443" name="Google Shape;443;p66"/>
          <p:cNvPicPr preferRelativeResize="0"/>
          <p:nvPr/>
        </p:nvPicPr>
        <p:blipFill>
          <a:blip r:embed="rId3">
            <a:alphaModFix/>
          </a:blip>
          <a:stretch>
            <a:fillRect/>
          </a:stretch>
        </p:blipFill>
        <p:spPr>
          <a:xfrm>
            <a:off x="1262063" y="2337575"/>
            <a:ext cx="6619875" cy="3257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Abstract Data Types</a:t>
            </a:r>
            <a:endParaRPr/>
          </a:p>
        </p:txBody>
      </p:sp>
      <p:sp>
        <p:nvSpPr>
          <p:cNvPr id="74" name="Google Shape;74;p13"/>
          <p:cNvSpPr txBox="1"/>
          <p:nvPr/>
        </p:nvSpPr>
        <p:spPr>
          <a:xfrm>
            <a:off x="9197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81000" lvl="0" marL="457200" rtl="0" algn="l">
              <a:spcBef>
                <a:spcPts val="600"/>
              </a:spcBef>
              <a:spcAft>
                <a:spcPts val="0"/>
              </a:spcAft>
              <a:buClr>
                <a:schemeClr val="dk1"/>
              </a:buClr>
              <a:buSzPts val="2400"/>
              <a:buFont typeface="Roboto Condensed"/>
              <a:buChar char="➔"/>
            </a:pPr>
            <a:r>
              <a:rPr lang="en" sz="2400">
                <a:latin typeface="Roboto Condensed"/>
                <a:ea typeface="Roboto Condensed"/>
                <a:cs typeface="Roboto Condensed"/>
                <a:sym typeface="Roboto Condensed"/>
              </a:rPr>
              <a:t>Thinking on ADTs we have:</a:t>
            </a:r>
            <a:endParaRPr sz="2400">
              <a:latin typeface="Roboto Condensed"/>
              <a:ea typeface="Roboto Condensed"/>
              <a:cs typeface="Roboto Condensed"/>
              <a:sym typeface="Roboto Condensed"/>
            </a:endParaRPr>
          </a:p>
          <a:p>
            <a:pPr indent="-381000" lvl="1" marL="914400" rtl="0" algn="l">
              <a:spcBef>
                <a:spcPts val="0"/>
              </a:spcBef>
              <a:spcAft>
                <a:spcPts val="0"/>
              </a:spcAft>
              <a:buClr>
                <a:schemeClr val="dk1"/>
              </a:buClr>
              <a:buSzPts val="2400"/>
              <a:buFont typeface="Roboto Condensed"/>
              <a:buChar char="◆"/>
            </a:pPr>
            <a:r>
              <a:rPr lang="en" sz="2400">
                <a:latin typeface="Roboto Condensed"/>
                <a:ea typeface="Roboto Condensed"/>
                <a:cs typeface="Roboto Condensed"/>
                <a:sym typeface="Roboto Condensed"/>
              </a:rPr>
              <a:t>Lists</a:t>
            </a:r>
            <a:endParaRPr sz="2400">
              <a:latin typeface="Roboto Condensed"/>
              <a:ea typeface="Roboto Condensed"/>
              <a:cs typeface="Roboto Condensed"/>
              <a:sym typeface="Roboto Condensed"/>
            </a:endParaRPr>
          </a:p>
          <a:p>
            <a:pPr indent="-381000" lvl="1" marL="914400" rtl="0" algn="l">
              <a:spcBef>
                <a:spcPts val="0"/>
              </a:spcBef>
              <a:spcAft>
                <a:spcPts val="0"/>
              </a:spcAft>
              <a:buClr>
                <a:schemeClr val="dk1"/>
              </a:buClr>
              <a:buSzPts val="2400"/>
              <a:buFont typeface="Roboto Condensed"/>
              <a:buChar char="◆"/>
            </a:pPr>
            <a:r>
              <a:rPr lang="en" sz="2400">
                <a:latin typeface="Roboto Condensed"/>
                <a:ea typeface="Roboto Condensed"/>
                <a:cs typeface="Roboto Condensed"/>
                <a:sym typeface="Roboto Condensed"/>
              </a:rPr>
              <a:t>Queues</a:t>
            </a:r>
            <a:endParaRPr sz="2400">
              <a:latin typeface="Roboto Condensed"/>
              <a:ea typeface="Roboto Condensed"/>
              <a:cs typeface="Roboto Condensed"/>
              <a:sym typeface="Roboto Condensed"/>
            </a:endParaRPr>
          </a:p>
          <a:p>
            <a:pPr indent="-381000" lvl="1" marL="914400" rtl="0" algn="l">
              <a:spcBef>
                <a:spcPts val="0"/>
              </a:spcBef>
              <a:spcAft>
                <a:spcPts val="0"/>
              </a:spcAft>
              <a:buClr>
                <a:schemeClr val="dk1"/>
              </a:buClr>
              <a:buSzPts val="2400"/>
              <a:buFont typeface="Roboto Condensed"/>
              <a:buChar char="◆"/>
            </a:pPr>
            <a:r>
              <a:rPr lang="en" sz="2400">
                <a:latin typeface="Roboto Condensed"/>
                <a:ea typeface="Roboto Condensed"/>
                <a:cs typeface="Roboto Condensed"/>
                <a:sym typeface="Roboto Condensed"/>
              </a:rPr>
              <a:t>Sets</a:t>
            </a:r>
            <a:endParaRPr sz="2400">
              <a:latin typeface="Roboto Condensed"/>
              <a:ea typeface="Roboto Condensed"/>
              <a:cs typeface="Roboto Condensed"/>
              <a:sym typeface="Roboto Condensed"/>
            </a:endParaRPr>
          </a:p>
          <a:p>
            <a:pPr indent="-381000" lvl="1" marL="914400" rtl="0" algn="l">
              <a:spcBef>
                <a:spcPts val="0"/>
              </a:spcBef>
              <a:spcAft>
                <a:spcPts val="0"/>
              </a:spcAft>
              <a:buClr>
                <a:schemeClr val="dk1"/>
              </a:buClr>
              <a:buSzPts val="2400"/>
              <a:buFont typeface="Roboto Condensed"/>
              <a:buChar char="◆"/>
            </a:pPr>
            <a:r>
              <a:rPr lang="en" sz="2400">
                <a:latin typeface="Roboto Condensed"/>
                <a:ea typeface="Roboto Condensed"/>
                <a:cs typeface="Roboto Condensed"/>
                <a:sym typeface="Roboto Condensed"/>
              </a:rPr>
              <a:t>Graphs</a:t>
            </a:r>
            <a:endParaRPr sz="2400">
              <a:latin typeface="Roboto Condensed"/>
              <a:ea typeface="Roboto Condensed"/>
              <a:cs typeface="Roboto Condensed"/>
              <a:sym typeface="Roboto Condensed"/>
            </a:endParaRPr>
          </a:p>
        </p:txBody>
      </p:sp>
      <p:sp>
        <p:nvSpPr>
          <p:cNvPr id="75" name="Google Shape;75;p13"/>
          <p:cNvSpPr txBox="1"/>
          <p:nvPr/>
        </p:nvSpPr>
        <p:spPr>
          <a:xfrm>
            <a:off x="9197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Roboto Condensed"/>
              <a:ea typeface="Roboto Condensed"/>
              <a:cs typeface="Roboto Condensed"/>
              <a:sym typeface="Roboto Condensed"/>
            </a:endParaRPr>
          </a:p>
        </p:txBody>
      </p:sp>
      <p:sp>
        <p:nvSpPr>
          <p:cNvPr id="76" name="Google Shape;76;p13"/>
          <p:cNvSpPr txBox="1"/>
          <p:nvPr/>
        </p:nvSpPr>
        <p:spPr>
          <a:xfrm>
            <a:off x="47034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0" lvl="0" marL="457200" rtl="0" algn="l">
              <a:spcBef>
                <a:spcPts val="600"/>
              </a:spcBef>
              <a:spcAft>
                <a:spcPts val="0"/>
              </a:spcAft>
              <a:buNone/>
            </a:pPr>
            <a:r>
              <a:t/>
            </a:r>
            <a:endParaRPr sz="2000">
              <a:solidFill>
                <a:schemeClr val="dk1"/>
              </a:solidFill>
              <a:latin typeface="Roboto Condensed"/>
              <a:ea typeface="Roboto Condensed"/>
              <a:cs typeface="Roboto Condensed"/>
              <a:sym typeface="Roboto Condensed"/>
            </a:endParaRPr>
          </a:p>
        </p:txBody>
      </p:sp>
      <p:sp>
        <p:nvSpPr>
          <p:cNvPr id="77" name="Google Shape;77;p13"/>
          <p:cNvSpPr txBox="1"/>
          <p:nvPr/>
        </p:nvSpPr>
        <p:spPr>
          <a:xfrm>
            <a:off x="47034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Circular Lists</a:t>
            </a:r>
            <a:endParaRPr/>
          </a:p>
        </p:txBody>
      </p:sp>
      <p:sp>
        <p:nvSpPr>
          <p:cNvPr id="449" name="Google Shape;449;p67"/>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Deleting</a:t>
            </a:r>
            <a:endParaRPr/>
          </a:p>
        </p:txBody>
      </p:sp>
      <p:pic>
        <p:nvPicPr>
          <p:cNvPr id="450" name="Google Shape;450;p67"/>
          <p:cNvPicPr preferRelativeResize="0"/>
          <p:nvPr/>
        </p:nvPicPr>
        <p:blipFill>
          <a:blip r:embed="rId3">
            <a:alphaModFix/>
          </a:blip>
          <a:stretch>
            <a:fillRect/>
          </a:stretch>
        </p:blipFill>
        <p:spPr>
          <a:xfrm>
            <a:off x="0" y="2295861"/>
            <a:ext cx="9144000" cy="226627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Circular Lists</a:t>
            </a:r>
            <a:endParaRPr/>
          </a:p>
        </p:txBody>
      </p:sp>
      <p:sp>
        <p:nvSpPr>
          <p:cNvPr id="456" name="Google Shape;456;p68"/>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Inserting</a:t>
            </a:r>
            <a:endParaRPr/>
          </a:p>
        </p:txBody>
      </p:sp>
      <p:pic>
        <p:nvPicPr>
          <p:cNvPr id="457" name="Google Shape;457;p68"/>
          <p:cNvPicPr preferRelativeResize="0"/>
          <p:nvPr/>
        </p:nvPicPr>
        <p:blipFill>
          <a:blip r:embed="rId3">
            <a:alphaModFix/>
          </a:blip>
          <a:stretch>
            <a:fillRect/>
          </a:stretch>
        </p:blipFill>
        <p:spPr>
          <a:xfrm>
            <a:off x="66675" y="2213050"/>
            <a:ext cx="9010650" cy="3886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Circular Lists</a:t>
            </a:r>
            <a:endParaRPr/>
          </a:p>
        </p:txBody>
      </p:sp>
      <p:sp>
        <p:nvSpPr>
          <p:cNvPr id="463" name="Google Shape;463;p69"/>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Inserting</a:t>
            </a:r>
            <a:endParaRPr/>
          </a:p>
        </p:txBody>
      </p:sp>
      <p:pic>
        <p:nvPicPr>
          <p:cNvPr id="464" name="Google Shape;464;p69"/>
          <p:cNvPicPr preferRelativeResize="0"/>
          <p:nvPr/>
        </p:nvPicPr>
        <p:blipFill>
          <a:blip r:embed="rId3">
            <a:alphaModFix/>
          </a:blip>
          <a:stretch>
            <a:fillRect/>
          </a:stretch>
        </p:blipFill>
        <p:spPr>
          <a:xfrm>
            <a:off x="3028950" y="1871650"/>
            <a:ext cx="3086100" cy="3114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Circular Lists</a:t>
            </a:r>
            <a:endParaRPr/>
          </a:p>
        </p:txBody>
      </p:sp>
      <p:sp>
        <p:nvSpPr>
          <p:cNvPr id="470" name="Google Shape;470;p70"/>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Inserting</a:t>
            </a:r>
            <a:endParaRPr/>
          </a:p>
        </p:txBody>
      </p:sp>
      <p:pic>
        <p:nvPicPr>
          <p:cNvPr id="471" name="Google Shape;471;p70"/>
          <p:cNvPicPr preferRelativeResize="0"/>
          <p:nvPr/>
        </p:nvPicPr>
        <p:blipFill>
          <a:blip r:embed="rId3">
            <a:alphaModFix/>
          </a:blip>
          <a:stretch>
            <a:fillRect/>
          </a:stretch>
        </p:blipFill>
        <p:spPr>
          <a:xfrm>
            <a:off x="0" y="2394019"/>
            <a:ext cx="9143999" cy="292541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Circular Lists</a:t>
            </a:r>
            <a:endParaRPr/>
          </a:p>
        </p:txBody>
      </p:sp>
      <p:sp>
        <p:nvSpPr>
          <p:cNvPr id="477" name="Google Shape;477;p71"/>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Inserting</a:t>
            </a:r>
            <a:endParaRPr/>
          </a:p>
        </p:txBody>
      </p:sp>
      <p:pic>
        <p:nvPicPr>
          <p:cNvPr id="478" name="Google Shape;478;p71"/>
          <p:cNvPicPr preferRelativeResize="0"/>
          <p:nvPr/>
        </p:nvPicPr>
        <p:blipFill>
          <a:blip r:embed="rId3">
            <a:alphaModFix/>
          </a:blip>
          <a:stretch>
            <a:fillRect/>
          </a:stretch>
        </p:blipFill>
        <p:spPr>
          <a:xfrm>
            <a:off x="0" y="2126390"/>
            <a:ext cx="9143999" cy="338877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Circular Lists</a:t>
            </a:r>
            <a:endParaRPr/>
          </a:p>
        </p:txBody>
      </p:sp>
      <p:sp>
        <p:nvSpPr>
          <p:cNvPr id="484" name="Google Shape;484;p72"/>
          <p:cNvSpPr txBox="1"/>
          <p:nvPr>
            <p:ph idx="1" type="body"/>
          </p:nvPr>
        </p:nvSpPr>
        <p:spPr>
          <a:xfrm>
            <a:off x="457200" y="1081200"/>
            <a:ext cx="8229600" cy="36951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When to use a circular list</a:t>
            </a:r>
            <a:endParaRPr/>
          </a:p>
          <a:p>
            <a:pPr indent="-381000" lvl="1" marL="914400" rtl="0" algn="l">
              <a:spcBef>
                <a:spcPts val="0"/>
              </a:spcBef>
              <a:spcAft>
                <a:spcPts val="0"/>
              </a:spcAft>
              <a:buSzPts val="2400"/>
              <a:buChar char="◆"/>
            </a:pPr>
            <a:r>
              <a:rPr lang="en"/>
              <a:t>Good for applications that needs to access both ends of the list.</a:t>
            </a:r>
            <a:endParaRPr/>
          </a:p>
          <a:p>
            <a:pPr indent="0" lvl="0" marL="914400" rtl="0" algn="l">
              <a:spcBef>
                <a:spcPts val="600"/>
              </a:spcBef>
              <a:spcAft>
                <a:spcPts val="0"/>
              </a:spcAft>
              <a:buNone/>
            </a:pPr>
            <a:r>
              <a:t/>
            </a:r>
            <a:endParaRPr/>
          </a:p>
          <a:p>
            <a:pPr indent="-381000" lvl="1" marL="914400" rtl="0" algn="l">
              <a:spcBef>
                <a:spcPts val="600"/>
              </a:spcBef>
              <a:spcAft>
                <a:spcPts val="0"/>
              </a:spcAft>
              <a:buSzPts val="2400"/>
              <a:buChar char="◆"/>
            </a:pPr>
            <a:r>
              <a:rPr lang="en"/>
              <a:t>If the list is ordered, is easier to find the largest element and doing operations like inBetween().</a:t>
            </a:r>
            <a:endParaRPr/>
          </a:p>
          <a:p>
            <a:pPr indent="0" lvl="0" marL="914400" rtl="0" algn="l">
              <a:spcBef>
                <a:spcPts val="600"/>
              </a:spcBef>
              <a:spcAft>
                <a:spcPts val="0"/>
              </a:spcAft>
              <a:buNone/>
            </a:pPr>
            <a:r>
              <a:t/>
            </a:r>
            <a:endParaRPr/>
          </a:p>
          <a:p>
            <a:pPr indent="-381000" lvl="1" marL="914400" rtl="0" algn="l">
              <a:spcBef>
                <a:spcPts val="600"/>
              </a:spcBef>
              <a:spcAft>
                <a:spcPts val="0"/>
              </a:spcAft>
              <a:buSzPts val="2400"/>
              <a:buChar char="◆"/>
            </a:pPr>
            <a:r>
              <a:rPr lang="en"/>
              <a:t>Can be more efficient for some </a:t>
            </a:r>
            <a:r>
              <a:rPr lang="en"/>
              <a:t>specific</a:t>
            </a:r>
            <a:r>
              <a:rPr lang="en"/>
              <a:t> tasks.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88" name="Shape 488"/>
        <p:cNvGrpSpPr/>
        <p:nvPr/>
      </p:nvGrpSpPr>
      <p:grpSpPr>
        <a:xfrm>
          <a:off x="0" y="0"/>
          <a:ext cx="0" cy="0"/>
          <a:chOff x="0" y="0"/>
          <a:chExt cx="0" cy="0"/>
        </a:xfrm>
      </p:grpSpPr>
      <p:sp>
        <p:nvSpPr>
          <p:cNvPr id="489" name="Google Shape;489;p73"/>
          <p:cNvSpPr txBox="1"/>
          <p:nvPr>
            <p:ph type="ctrTitle"/>
          </p:nvPr>
        </p:nvSpPr>
        <p:spPr>
          <a:xfrm>
            <a:off x="292075" y="11548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Condensed"/>
                <a:ea typeface="Roboto Condensed"/>
                <a:cs typeface="Roboto Condensed"/>
                <a:sym typeface="Roboto Condensed"/>
              </a:rPr>
              <a:t>Stack</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pic>
        <p:nvPicPr>
          <p:cNvPr id="490" name="Google Shape;490;p73"/>
          <p:cNvPicPr preferRelativeResize="0"/>
          <p:nvPr/>
        </p:nvPicPr>
        <p:blipFill>
          <a:blip r:embed="rId3">
            <a:alphaModFix/>
          </a:blip>
          <a:stretch>
            <a:fillRect/>
          </a:stretch>
        </p:blipFill>
        <p:spPr>
          <a:xfrm>
            <a:off x="4092000" y="1926275"/>
            <a:ext cx="4632525" cy="45514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Stack</a:t>
            </a:r>
            <a:endParaRPr/>
          </a:p>
        </p:txBody>
      </p:sp>
      <p:sp>
        <p:nvSpPr>
          <p:cNvPr id="496" name="Google Shape;496;p74"/>
          <p:cNvSpPr txBox="1"/>
          <p:nvPr>
            <p:ph idx="1" type="body"/>
          </p:nvPr>
        </p:nvSpPr>
        <p:spPr>
          <a:xfrm>
            <a:off x="457200" y="1081200"/>
            <a:ext cx="8229600" cy="36951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A stack allows access to only one data item: </a:t>
            </a:r>
            <a:r>
              <a:rPr b="1" lang="en">
                <a:solidFill>
                  <a:srgbClr val="CC0000"/>
                </a:solidFill>
              </a:rPr>
              <a:t>the last item inserted</a:t>
            </a:r>
            <a:r>
              <a:rPr lang="en">
                <a:solidFill>
                  <a:srgbClr val="000000"/>
                </a:solidFill>
              </a:rPr>
              <a:t>.</a:t>
            </a:r>
            <a:endParaRPr>
              <a:solidFill>
                <a:srgbClr val="000000"/>
              </a:solidFill>
            </a:endParaRPr>
          </a:p>
          <a:p>
            <a:pPr indent="0" lvl="0" marL="457200" rtl="0" algn="l">
              <a:spcBef>
                <a:spcPts val="600"/>
              </a:spcBef>
              <a:spcAft>
                <a:spcPts val="0"/>
              </a:spcAft>
              <a:buNone/>
            </a:pPr>
            <a:r>
              <a:t/>
            </a:r>
            <a:endParaRPr>
              <a:solidFill>
                <a:srgbClr val="000000"/>
              </a:solidFill>
            </a:endParaRPr>
          </a:p>
          <a:p>
            <a:pPr indent="-381000" lvl="0" marL="457200" rtl="0" algn="l">
              <a:spcBef>
                <a:spcPts val="600"/>
              </a:spcBef>
              <a:spcAft>
                <a:spcPts val="0"/>
              </a:spcAft>
              <a:buClr>
                <a:srgbClr val="000000"/>
              </a:buClr>
              <a:buSzPts val="2400"/>
              <a:buChar char="➔"/>
            </a:pPr>
            <a:r>
              <a:rPr lang="en">
                <a:solidFill>
                  <a:srgbClr val="000000"/>
                </a:solidFill>
              </a:rPr>
              <a:t>If you remove this item, you can access the next-to-last element inserted, and so on.</a:t>
            </a:r>
            <a:endParaRPr>
              <a:solidFill>
                <a:srgbClr val="000000"/>
              </a:solidFill>
            </a:endParaRPr>
          </a:p>
          <a:p>
            <a:pPr indent="0" lvl="0" marL="457200" rtl="0" algn="l">
              <a:spcBef>
                <a:spcPts val="600"/>
              </a:spcBef>
              <a:spcAft>
                <a:spcPts val="0"/>
              </a:spcAft>
              <a:buNone/>
            </a:pPr>
            <a:r>
              <a:t/>
            </a:r>
            <a:endParaRPr>
              <a:solidFill>
                <a:srgbClr val="000000"/>
              </a:solidFill>
            </a:endParaRPr>
          </a:p>
          <a:p>
            <a:pPr indent="-381000" lvl="0" marL="457200" rtl="0" algn="l">
              <a:spcBef>
                <a:spcPts val="600"/>
              </a:spcBef>
              <a:spcAft>
                <a:spcPts val="0"/>
              </a:spcAft>
              <a:buClr>
                <a:srgbClr val="CC0000"/>
              </a:buClr>
              <a:buSzPts val="2400"/>
              <a:buChar char="➔"/>
            </a:pPr>
            <a:r>
              <a:rPr b="1" lang="en">
                <a:solidFill>
                  <a:srgbClr val="CC0000"/>
                </a:solidFill>
              </a:rPr>
              <a:t>LIFO </a:t>
            </a:r>
            <a:r>
              <a:rPr lang="en">
                <a:solidFill>
                  <a:srgbClr val="000000"/>
                </a:solidFill>
              </a:rPr>
              <a:t>(</a:t>
            </a:r>
            <a:r>
              <a:rPr b="1" lang="en">
                <a:solidFill>
                  <a:srgbClr val="CC0000"/>
                </a:solidFill>
              </a:rPr>
              <a:t>L</a:t>
            </a:r>
            <a:r>
              <a:rPr lang="en">
                <a:solidFill>
                  <a:srgbClr val="000000"/>
                </a:solidFill>
              </a:rPr>
              <a:t>ast </a:t>
            </a:r>
            <a:r>
              <a:rPr b="1" lang="en">
                <a:solidFill>
                  <a:srgbClr val="CC0000"/>
                </a:solidFill>
              </a:rPr>
              <a:t>I</a:t>
            </a:r>
            <a:r>
              <a:rPr lang="en">
                <a:solidFill>
                  <a:srgbClr val="000000"/>
                </a:solidFill>
              </a:rPr>
              <a:t>n, </a:t>
            </a:r>
            <a:r>
              <a:rPr b="1" lang="en">
                <a:solidFill>
                  <a:srgbClr val="CC0000"/>
                </a:solidFill>
              </a:rPr>
              <a:t>F</a:t>
            </a:r>
            <a:r>
              <a:rPr lang="en">
                <a:solidFill>
                  <a:srgbClr val="000000"/>
                </a:solidFill>
              </a:rPr>
              <a:t>irst </a:t>
            </a:r>
            <a:r>
              <a:rPr b="1" lang="en">
                <a:solidFill>
                  <a:srgbClr val="CC0000"/>
                </a:solidFill>
              </a:rPr>
              <a:t>O</a:t>
            </a:r>
            <a:r>
              <a:rPr lang="en">
                <a:solidFill>
                  <a:srgbClr val="000000"/>
                </a:solidFill>
              </a:rPr>
              <a:t>ut) nature.</a:t>
            </a:r>
            <a:endParaRPr>
              <a:solidFill>
                <a:srgbClr val="00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Stack</a:t>
            </a:r>
            <a:endParaRPr/>
          </a:p>
        </p:txBody>
      </p:sp>
      <p:sp>
        <p:nvSpPr>
          <p:cNvPr id="502" name="Google Shape;502;p75"/>
          <p:cNvSpPr txBox="1"/>
          <p:nvPr>
            <p:ph idx="1" type="body"/>
          </p:nvPr>
        </p:nvSpPr>
        <p:spPr>
          <a:xfrm>
            <a:off x="457200" y="1081200"/>
            <a:ext cx="8229600" cy="36951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Stacks play vital role in many situations.</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Processors use stacks intensively.</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Compilers use stacks to interpret the programming language expressions.</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Many algorithms need to use stacks.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Stack</a:t>
            </a:r>
            <a:endParaRPr/>
          </a:p>
        </p:txBody>
      </p:sp>
      <p:pic>
        <p:nvPicPr>
          <p:cNvPr id="508" name="Google Shape;508;p76"/>
          <p:cNvPicPr preferRelativeResize="0"/>
          <p:nvPr/>
        </p:nvPicPr>
        <p:blipFill>
          <a:blip r:embed="rId3">
            <a:alphaModFix/>
          </a:blip>
          <a:stretch>
            <a:fillRect/>
          </a:stretch>
        </p:blipFill>
        <p:spPr>
          <a:xfrm>
            <a:off x="1669198" y="1395598"/>
            <a:ext cx="5805600" cy="4858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Abstract Data Types</a:t>
            </a:r>
            <a:endParaRPr/>
          </a:p>
        </p:txBody>
      </p:sp>
      <p:sp>
        <p:nvSpPr>
          <p:cNvPr id="83" name="Google Shape;83;p14"/>
          <p:cNvSpPr txBox="1"/>
          <p:nvPr/>
        </p:nvSpPr>
        <p:spPr>
          <a:xfrm>
            <a:off x="9197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600"/>
              </a:spcBef>
              <a:spcAft>
                <a:spcPts val="0"/>
              </a:spcAft>
              <a:buNone/>
            </a:pPr>
            <a:r>
              <a:t/>
            </a:r>
            <a:endParaRPr sz="2400">
              <a:latin typeface="Roboto Condensed"/>
              <a:ea typeface="Roboto Condensed"/>
              <a:cs typeface="Roboto Condensed"/>
              <a:sym typeface="Roboto Condensed"/>
            </a:endParaRPr>
          </a:p>
        </p:txBody>
      </p:sp>
      <p:sp>
        <p:nvSpPr>
          <p:cNvPr id="84" name="Google Shape;84;p14"/>
          <p:cNvSpPr txBox="1"/>
          <p:nvPr/>
        </p:nvSpPr>
        <p:spPr>
          <a:xfrm>
            <a:off x="9197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Roboto Condensed"/>
              <a:ea typeface="Roboto Condensed"/>
              <a:cs typeface="Roboto Condensed"/>
              <a:sym typeface="Roboto Condensed"/>
            </a:endParaRPr>
          </a:p>
        </p:txBody>
      </p:sp>
      <p:sp>
        <p:nvSpPr>
          <p:cNvPr id="85" name="Google Shape;85;p14"/>
          <p:cNvSpPr txBox="1"/>
          <p:nvPr/>
        </p:nvSpPr>
        <p:spPr>
          <a:xfrm>
            <a:off x="47034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55600" lvl="0" marL="457200" rtl="0" algn="l">
              <a:spcBef>
                <a:spcPts val="600"/>
              </a:spcBef>
              <a:spcAft>
                <a:spcPts val="0"/>
              </a:spcAft>
              <a:buClr>
                <a:schemeClr val="dk1"/>
              </a:buClr>
              <a:buSzPts val="2000"/>
              <a:buFont typeface="Roboto Condensed"/>
              <a:buChar char="➔"/>
            </a:pPr>
            <a:r>
              <a:rPr lang="en" sz="2400">
                <a:latin typeface="Roboto Condensed"/>
                <a:ea typeface="Roboto Condensed"/>
                <a:cs typeface="Roboto Condensed"/>
                <a:sym typeface="Roboto Condensed"/>
              </a:rPr>
              <a:t>Just like any other data type, ADTs also have operations associated:</a:t>
            </a:r>
            <a:endParaRPr sz="2400">
              <a:latin typeface="Roboto Condensed"/>
              <a:ea typeface="Roboto Condensed"/>
              <a:cs typeface="Roboto Condensed"/>
              <a:sym typeface="Roboto Condensed"/>
            </a:endParaRPr>
          </a:p>
          <a:p>
            <a:pPr indent="-381000" lvl="1" marL="914400" rtl="0" algn="l">
              <a:spcBef>
                <a:spcPts val="0"/>
              </a:spcBef>
              <a:spcAft>
                <a:spcPts val="0"/>
              </a:spcAft>
              <a:buClr>
                <a:schemeClr val="dk1"/>
              </a:buClr>
              <a:buSzPts val="2400"/>
              <a:buFont typeface="Roboto Condensed"/>
              <a:buChar char="◆"/>
            </a:pPr>
            <a:r>
              <a:rPr lang="en" sz="2400">
                <a:latin typeface="Roboto Condensed"/>
                <a:ea typeface="Roboto Condensed"/>
                <a:cs typeface="Roboto Condensed"/>
                <a:sym typeface="Roboto Condensed"/>
              </a:rPr>
              <a:t>Add</a:t>
            </a:r>
            <a:endParaRPr sz="2400">
              <a:latin typeface="Roboto Condensed"/>
              <a:ea typeface="Roboto Condensed"/>
              <a:cs typeface="Roboto Condensed"/>
              <a:sym typeface="Roboto Condensed"/>
            </a:endParaRPr>
          </a:p>
          <a:p>
            <a:pPr indent="-381000" lvl="1" marL="914400" rtl="0" algn="l">
              <a:spcBef>
                <a:spcPts val="0"/>
              </a:spcBef>
              <a:spcAft>
                <a:spcPts val="0"/>
              </a:spcAft>
              <a:buClr>
                <a:schemeClr val="dk1"/>
              </a:buClr>
              <a:buSzPts val="2400"/>
              <a:buFont typeface="Roboto Condensed"/>
              <a:buChar char="◆"/>
            </a:pPr>
            <a:r>
              <a:rPr lang="en" sz="2400">
                <a:latin typeface="Roboto Condensed"/>
                <a:ea typeface="Roboto Condensed"/>
                <a:cs typeface="Roboto Condensed"/>
                <a:sym typeface="Roboto Condensed"/>
              </a:rPr>
              <a:t>Remove</a:t>
            </a:r>
            <a:endParaRPr sz="2400">
              <a:latin typeface="Roboto Condensed"/>
              <a:ea typeface="Roboto Condensed"/>
              <a:cs typeface="Roboto Condensed"/>
              <a:sym typeface="Roboto Condensed"/>
            </a:endParaRPr>
          </a:p>
          <a:p>
            <a:pPr indent="-381000" lvl="1" marL="914400" rtl="0" algn="l">
              <a:spcBef>
                <a:spcPts val="0"/>
              </a:spcBef>
              <a:spcAft>
                <a:spcPts val="0"/>
              </a:spcAft>
              <a:buClr>
                <a:schemeClr val="dk1"/>
              </a:buClr>
              <a:buSzPts val="2400"/>
              <a:buFont typeface="Roboto Condensed"/>
              <a:buChar char="◆"/>
            </a:pPr>
            <a:r>
              <a:rPr lang="en" sz="2400">
                <a:latin typeface="Roboto Condensed"/>
                <a:ea typeface="Roboto Condensed"/>
                <a:cs typeface="Roboto Condensed"/>
                <a:sym typeface="Roboto Condensed"/>
              </a:rPr>
              <a:t>Contains</a:t>
            </a:r>
            <a:endParaRPr sz="2400">
              <a:latin typeface="Roboto Condensed"/>
              <a:ea typeface="Roboto Condensed"/>
              <a:cs typeface="Roboto Condensed"/>
              <a:sym typeface="Roboto Condensed"/>
            </a:endParaRPr>
          </a:p>
        </p:txBody>
      </p:sp>
      <p:sp>
        <p:nvSpPr>
          <p:cNvPr id="86" name="Google Shape;86;p14"/>
          <p:cNvSpPr txBox="1"/>
          <p:nvPr/>
        </p:nvSpPr>
        <p:spPr>
          <a:xfrm>
            <a:off x="47034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Stack</a:t>
            </a:r>
            <a:endParaRPr/>
          </a:p>
        </p:txBody>
      </p:sp>
      <p:sp>
        <p:nvSpPr>
          <p:cNvPr id="514" name="Google Shape;514;p77"/>
          <p:cNvSpPr txBox="1"/>
          <p:nvPr>
            <p:ph idx="1" type="body"/>
          </p:nvPr>
        </p:nvSpPr>
        <p:spPr>
          <a:xfrm>
            <a:off x="457200" y="1081200"/>
            <a:ext cx="8229600" cy="4108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Stack have three main operations:</a:t>
            </a:r>
            <a:endParaRPr/>
          </a:p>
          <a:p>
            <a:pPr indent="-381000" lvl="1" marL="914400" rtl="0" algn="l">
              <a:spcBef>
                <a:spcPts val="0"/>
              </a:spcBef>
              <a:spcAft>
                <a:spcPts val="0"/>
              </a:spcAft>
              <a:buSzPts val="2400"/>
              <a:buChar char="◆"/>
            </a:pPr>
            <a:r>
              <a:rPr b="1" lang="en"/>
              <a:t>Pop</a:t>
            </a:r>
            <a:r>
              <a:rPr lang="en"/>
              <a:t>: removes the element on the top of the stack.</a:t>
            </a:r>
            <a:endParaRPr/>
          </a:p>
          <a:p>
            <a:pPr indent="0" lvl="0" marL="914400" rtl="0" algn="l">
              <a:spcBef>
                <a:spcPts val="600"/>
              </a:spcBef>
              <a:spcAft>
                <a:spcPts val="0"/>
              </a:spcAft>
              <a:buNone/>
            </a:pPr>
            <a:r>
              <a:t/>
            </a:r>
            <a:endParaRPr/>
          </a:p>
          <a:p>
            <a:pPr indent="-381000" lvl="1" marL="914400" rtl="0" algn="l">
              <a:spcBef>
                <a:spcPts val="600"/>
              </a:spcBef>
              <a:spcAft>
                <a:spcPts val="0"/>
              </a:spcAft>
              <a:buSzPts val="2400"/>
              <a:buChar char="◆"/>
            </a:pPr>
            <a:r>
              <a:rPr b="1" lang="en"/>
              <a:t>Push: </a:t>
            </a:r>
            <a:r>
              <a:rPr lang="en"/>
              <a:t>adds a new element on the top of the stack.</a:t>
            </a:r>
            <a:endParaRPr/>
          </a:p>
          <a:p>
            <a:pPr indent="0" lvl="0" marL="914400" rtl="0" algn="l">
              <a:spcBef>
                <a:spcPts val="600"/>
              </a:spcBef>
              <a:spcAft>
                <a:spcPts val="0"/>
              </a:spcAft>
              <a:buNone/>
            </a:pPr>
            <a:r>
              <a:t/>
            </a:r>
            <a:endParaRPr/>
          </a:p>
          <a:p>
            <a:pPr indent="-381000" lvl="1" marL="914400" rtl="0" algn="l">
              <a:spcBef>
                <a:spcPts val="600"/>
              </a:spcBef>
              <a:spcAft>
                <a:spcPts val="0"/>
              </a:spcAft>
              <a:buSzPts val="2400"/>
              <a:buChar char="◆"/>
            </a:pPr>
            <a:r>
              <a:rPr b="1" lang="en"/>
              <a:t>Peek: </a:t>
            </a:r>
            <a:r>
              <a:rPr lang="en"/>
              <a:t>gets the element on the top without removing it.</a:t>
            </a:r>
            <a:endParaRPr/>
          </a:p>
          <a:p>
            <a:pPr indent="0" lvl="0" marL="914400" rtl="0" algn="l">
              <a:spcBef>
                <a:spcPts val="600"/>
              </a:spcBef>
              <a:spcAft>
                <a:spcPts val="0"/>
              </a:spcAft>
              <a:buNone/>
            </a:pPr>
            <a:r>
              <a:t/>
            </a:r>
            <a:endParaRPr/>
          </a:p>
          <a:p>
            <a:pPr indent="-381000" lvl="0" marL="457200" rtl="0" algn="l">
              <a:spcBef>
                <a:spcPts val="600"/>
              </a:spcBef>
              <a:spcAft>
                <a:spcPts val="0"/>
              </a:spcAft>
              <a:buSzPts val="2400"/>
              <a:buChar char="➔"/>
            </a:pPr>
            <a:r>
              <a:rPr lang="en"/>
              <a:t>There is no other way to traverse the stack, only through push and pop operations.</a:t>
            </a:r>
            <a:r>
              <a:rPr lang="en"/>
              <a:t>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Stack</a:t>
            </a:r>
            <a:endParaRPr/>
          </a:p>
        </p:txBody>
      </p:sp>
      <p:pic>
        <p:nvPicPr>
          <p:cNvPr id="520" name="Google Shape;520;p78"/>
          <p:cNvPicPr preferRelativeResize="0"/>
          <p:nvPr/>
        </p:nvPicPr>
        <p:blipFill>
          <a:blip r:embed="rId3">
            <a:alphaModFix/>
          </a:blip>
          <a:stretch>
            <a:fillRect/>
          </a:stretch>
        </p:blipFill>
        <p:spPr>
          <a:xfrm>
            <a:off x="923925" y="1398900"/>
            <a:ext cx="7296150" cy="48768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Stack</a:t>
            </a:r>
            <a:endParaRPr/>
          </a:p>
        </p:txBody>
      </p:sp>
      <p:pic>
        <p:nvPicPr>
          <p:cNvPr id="526" name="Google Shape;526;p79"/>
          <p:cNvPicPr preferRelativeResize="0"/>
          <p:nvPr/>
        </p:nvPicPr>
        <p:blipFill>
          <a:blip r:embed="rId3">
            <a:alphaModFix/>
          </a:blip>
          <a:stretch>
            <a:fillRect/>
          </a:stretch>
        </p:blipFill>
        <p:spPr>
          <a:xfrm>
            <a:off x="309550" y="1685775"/>
            <a:ext cx="8524875" cy="44196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Stack</a:t>
            </a:r>
            <a:endParaRPr/>
          </a:p>
        </p:txBody>
      </p:sp>
      <p:graphicFrame>
        <p:nvGraphicFramePr>
          <p:cNvPr id="532" name="Google Shape;532;p80"/>
          <p:cNvGraphicFramePr/>
          <p:nvPr/>
        </p:nvGraphicFramePr>
        <p:xfrm>
          <a:off x="1116475" y="1853500"/>
          <a:ext cx="3000000" cy="3000000"/>
        </p:xfrm>
        <a:graphic>
          <a:graphicData uri="http://schemas.openxmlformats.org/drawingml/2006/table">
            <a:tbl>
              <a:tblPr>
                <a:noFill/>
                <a:tableStyleId>{BE365D3A-5647-4B4D-9ED9-00482173699C}</a:tableStyleId>
              </a:tblPr>
              <a:tblGrid>
                <a:gridCol w="466725"/>
                <a:gridCol w="6444325"/>
              </a:tblGrid>
              <a:tr h="4745625">
                <a:tc>
                  <a:txBody>
                    <a:bodyPr/>
                    <a:lstStyle/>
                    <a:p>
                      <a:pPr indent="0" lvl="0" marL="0" rtl="0" algn="l">
                        <a:spcBef>
                          <a:spcPts val="0"/>
                        </a:spcBef>
                        <a:spcAft>
                          <a:spcPts val="0"/>
                        </a:spcAft>
                        <a:buNone/>
                      </a:pPr>
                      <a:r>
                        <a:rPr b="1" lang="en" sz="1600">
                          <a:latin typeface="Consolas"/>
                          <a:ea typeface="Consolas"/>
                          <a:cs typeface="Consolas"/>
                          <a:sym typeface="Consolas"/>
                        </a:rPr>
                        <a:t>01</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02</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03</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04</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05</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06</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07</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08</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09</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10</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11</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12</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13</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14</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15</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16</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17</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18</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19</a:t>
                      </a:r>
                      <a:endParaRPr b="1" sz="16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600">
                          <a:latin typeface="Consolas"/>
                          <a:ea typeface="Consolas"/>
                          <a:cs typeface="Consolas"/>
                          <a:sym typeface="Consolas"/>
                        </a:rPr>
                        <a:t>class </a:t>
                      </a:r>
                      <a:r>
                        <a:rPr b="1" lang="en" sz="1600">
                          <a:latin typeface="Consolas"/>
                          <a:ea typeface="Consolas"/>
                          <a:cs typeface="Consolas"/>
                          <a:sym typeface="Consolas"/>
                        </a:rPr>
                        <a:t>Stack</a:t>
                      </a: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private int maxSize;</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private Object[] stackArray;</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private int top;</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r>
                        <a:rPr lang="en" sz="1600">
                          <a:latin typeface="Consolas"/>
                          <a:ea typeface="Consolas"/>
                          <a:cs typeface="Consolas"/>
                          <a:sym typeface="Consolas"/>
                        </a:rPr>
                        <a:t>  </a:t>
                      </a:r>
                      <a:r>
                        <a:rPr lang="en" sz="1600">
                          <a:solidFill>
                            <a:srgbClr val="000000"/>
                          </a:solidFill>
                          <a:latin typeface="Consolas"/>
                          <a:ea typeface="Consolas"/>
                          <a:cs typeface="Consolas"/>
                          <a:sym typeface="Consolas"/>
                        </a:rPr>
                        <a:t>...</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public void push(Object newObject)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if (top &lt; maxSize)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this.stackArray[</a:t>
                      </a:r>
                      <a:r>
                        <a:rPr lang="en" sz="1600">
                          <a:latin typeface="Consolas"/>
                          <a:ea typeface="Consolas"/>
                          <a:cs typeface="Consolas"/>
                          <a:sym typeface="Consolas"/>
                        </a:rPr>
                        <a:t>++top</a:t>
                      </a:r>
                      <a:r>
                        <a:rPr lang="en" sz="1600">
                          <a:latin typeface="Consolas"/>
                          <a:ea typeface="Consolas"/>
                          <a:cs typeface="Consolas"/>
                          <a:sym typeface="Consolas"/>
                        </a:rPr>
                        <a:t>] = newObject;</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 else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throw new Exception("Stack is full");</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public Object pop()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r>
                        <a:rPr lang="en" sz="1600">
                          <a:latin typeface="Consolas"/>
                          <a:ea typeface="Consolas"/>
                          <a:cs typeface="Consolas"/>
                          <a:sym typeface="Consolas"/>
                        </a:rPr>
                        <a:t>return </a:t>
                      </a:r>
                      <a:r>
                        <a:rPr lang="en" sz="1600">
                          <a:latin typeface="Consolas"/>
                          <a:ea typeface="Consolas"/>
                          <a:cs typeface="Consolas"/>
                          <a:sym typeface="Consolas"/>
                        </a:rPr>
                        <a:t>this.stackArray[top</a:t>
                      </a:r>
                      <a:r>
                        <a:rPr lang="en" sz="1600">
                          <a:latin typeface="Consolas"/>
                          <a:ea typeface="Consolas"/>
                          <a:cs typeface="Consolas"/>
                          <a:sym typeface="Consolas"/>
                        </a:rPr>
                        <a:t>--</a:t>
                      </a:r>
                      <a:r>
                        <a:rPr lang="en" sz="1600">
                          <a:latin typeface="Consolas"/>
                          <a:ea typeface="Consolas"/>
                          <a:cs typeface="Consolas"/>
                          <a:sym typeface="Consolas"/>
                        </a:rPr>
                        <a:t>];</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txBody>
                  <a:tcPr marT="91425" marB="91425" marR="91425" marL="91425"/>
                </a:tc>
              </a:tr>
            </a:tbl>
          </a:graphicData>
        </a:graphic>
      </p:graphicFrame>
      <p:sp>
        <p:nvSpPr>
          <p:cNvPr id="533" name="Google Shape;533;p80"/>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Using arrays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Stack</a:t>
            </a:r>
            <a:endParaRPr/>
          </a:p>
        </p:txBody>
      </p:sp>
      <p:sp>
        <p:nvSpPr>
          <p:cNvPr id="539" name="Google Shape;539;p81"/>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Using arrays</a:t>
            </a:r>
            <a:endParaRPr/>
          </a:p>
        </p:txBody>
      </p:sp>
      <p:graphicFrame>
        <p:nvGraphicFramePr>
          <p:cNvPr id="540" name="Google Shape;540;p81"/>
          <p:cNvGraphicFramePr/>
          <p:nvPr/>
        </p:nvGraphicFramePr>
        <p:xfrm>
          <a:off x="1219838" y="1867750"/>
          <a:ext cx="3000000" cy="3000000"/>
        </p:xfrm>
        <a:graphic>
          <a:graphicData uri="http://schemas.openxmlformats.org/drawingml/2006/table">
            <a:tbl>
              <a:tblPr>
                <a:noFill/>
                <a:tableStyleId>{BE365D3A-5647-4B4D-9ED9-00482173699C}</a:tableStyleId>
              </a:tblPr>
              <a:tblGrid>
                <a:gridCol w="452775"/>
                <a:gridCol w="6251550"/>
              </a:tblGrid>
              <a:tr h="4387325">
                <a:tc>
                  <a:txBody>
                    <a:bodyPr/>
                    <a:lstStyle/>
                    <a:p>
                      <a:pPr indent="0" lvl="0" marL="0" rtl="0" algn="l">
                        <a:spcBef>
                          <a:spcPts val="0"/>
                        </a:spcBef>
                        <a:spcAft>
                          <a:spcPts val="0"/>
                        </a:spcAft>
                        <a:buNone/>
                      </a:pPr>
                      <a:r>
                        <a:rPr b="1" lang="en" sz="1600">
                          <a:latin typeface="Consolas"/>
                          <a:ea typeface="Consolas"/>
                          <a:cs typeface="Consolas"/>
                          <a:sym typeface="Consolas"/>
                        </a:rPr>
                        <a:t>01</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02</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03</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04</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05</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06</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07</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08</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09</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10</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11</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12</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13</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14</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15</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16</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17</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18</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19</a:t>
                      </a:r>
                      <a:endParaRPr b="1" sz="16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600">
                          <a:latin typeface="Consolas"/>
                          <a:ea typeface="Consolas"/>
                          <a:cs typeface="Consolas"/>
                          <a:sym typeface="Consolas"/>
                        </a:rPr>
                        <a:t>   public Object peek()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return this.stackArray[top];</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Stack</a:t>
            </a:r>
            <a:endParaRPr/>
          </a:p>
        </p:txBody>
      </p:sp>
      <p:sp>
        <p:nvSpPr>
          <p:cNvPr id="546" name="Google Shape;546;p82"/>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Using linked lists</a:t>
            </a:r>
            <a:endParaRPr/>
          </a:p>
        </p:txBody>
      </p:sp>
      <p:graphicFrame>
        <p:nvGraphicFramePr>
          <p:cNvPr id="547" name="Google Shape;547;p82"/>
          <p:cNvGraphicFramePr/>
          <p:nvPr/>
        </p:nvGraphicFramePr>
        <p:xfrm>
          <a:off x="1041613" y="1825000"/>
          <a:ext cx="3000000" cy="3000000"/>
        </p:xfrm>
        <a:graphic>
          <a:graphicData uri="http://schemas.openxmlformats.org/drawingml/2006/table">
            <a:tbl>
              <a:tblPr>
                <a:noFill/>
                <a:tableStyleId>{BE365D3A-5647-4B4D-9ED9-00482173699C}</a:tableStyleId>
              </a:tblPr>
              <a:tblGrid>
                <a:gridCol w="476850"/>
                <a:gridCol w="6583925"/>
              </a:tblGrid>
              <a:tr h="4658200">
                <a:tc>
                  <a:txBody>
                    <a:bodyPr/>
                    <a:lstStyle/>
                    <a:p>
                      <a:pPr indent="0" lvl="0" marL="0" rtl="0" algn="l">
                        <a:spcBef>
                          <a:spcPts val="0"/>
                        </a:spcBef>
                        <a:spcAft>
                          <a:spcPts val="0"/>
                        </a:spcAft>
                        <a:buNone/>
                      </a:pPr>
                      <a:r>
                        <a:rPr b="1" lang="en" sz="1600">
                          <a:latin typeface="Consolas"/>
                          <a:ea typeface="Consolas"/>
                          <a:cs typeface="Consolas"/>
                          <a:sym typeface="Consolas"/>
                        </a:rPr>
                        <a:t>01</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02</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03</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04</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05</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06</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07</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08</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09</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10</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11</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12</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13</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14</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15</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16</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17</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18</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19</a:t>
                      </a:r>
                      <a:endParaRPr b="1" sz="16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600">
                          <a:latin typeface="Consolas"/>
                          <a:ea typeface="Consolas"/>
                          <a:cs typeface="Consolas"/>
                          <a:sym typeface="Consolas"/>
                        </a:rPr>
                        <a:t>class </a:t>
                      </a:r>
                      <a:r>
                        <a:rPr b="1" lang="en" sz="1600">
                          <a:latin typeface="Consolas"/>
                          <a:ea typeface="Consolas"/>
                          <a:cs typeface="Consolas"/>
                          <a:sym typeface="Consolas"/>
                        </a:rPr>
                        <a:t>Stack</a:t>
                      </a: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private LinkedList stackList;</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  </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public void push(Object newElement)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this.stackList.insertFirst(newElement);</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public Object pop()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return this.stackList.deleteFirst();</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public Object peek()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return this.stackList.getHead();</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51" name="Shape 551"/>
        <p:cNvGrpSpPr/>
        <p:nvPr/>
      </p:nvGrpSpPr>
      <p:grpSpPr>
        <a:xfrm>
          <a:off x="0" y="0"/>
          <a:ext cx="0" cy="0"/>
          <a:chOff x="0" y="0"/>
          <a:chExt cx="0" cy="0"/>
        </a:xfrm>
      </p:grpSpPr>
      <p:sp>
        <p:nvSpPr>
          <p:cNvPr id="552" name="Google Shape;552;p83"/>
          <p:cNvSpPr txBox="1"/>
          <p:nvPr>
            <p:ph type="ctrTitle"/>
          </p:nvPr>
        </p:nvSpPr>
        <p:spPr>
          <a:xfrm>
            <a:off x="292075" y="11548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Condensed"/>
                <a:ea typeface="Roboto Condensed"/>
                <a:cs typeface="Roboto Condensed"/>
                <a:sym typeface="Roboto Condensed"/>
              </a:rPr>
              <a:t>Queues</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pic>
        <p:nvPicPr>
          <p:cNvPr id="553" name="Google Shape;553;p83"/>
          <p:cNvPicPr preferRelativeResize="0"/>
          <p:nvPr/>
        </p:nvPicPr>
        <p:blipFill>
          <a:blip r:embed="rId3">
            <a:alphaModFix/>
          </a:blip>
          <a:stretch>
            <a:fillRect/>
          </a:stretch>
        </p:blipFill>
        <p:spPr>
          <a:xfrm>
            <a:off x="3075250" y="2140000"/>
            <a:ext cx="5724902" cy="4413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Queue</a:t>
            </a:r>
            <a:endParaRPr/>
          </a:p>
        </p:txBody>
      </p:sp>
      <p:sp>
        <p:nvSpPr>
          <p:cNvPr id="559" name="Google Shape;559;p84"/>
          <p:cNvSpPr txBox="1"/>
          <p:nvPr>
            <p:ph idx="1" type="body"/>
          </p:nvPr>
        </p:nvSpPr>
        <p:spPr>
          <a:xfrm>
            <a:off x="314625" y="106695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Similar to a stack but follows a FIFO (</a:t>
            </a:r>
            <a:r>
              <a:rPr b="1" lang="en">
                <a:solidFill>
                  <a:srgbClr val="CC0000"/>
                </a:solidFill>
              </a:rPr>
              <a:t>F</a:t>
            </a:r>
            <a:r>
              <a:rPr lang="en"/>
              <a:t>irst </a:t>
            </a:r>
            <a:r>
              <a:rPr b="1" lang="en">
                <a:solidFill>
                  <a:srgbClr val="CC0000"/>
                </a:solidFill>
              </a:rPr>
              <a:t>I</a:t>
            </a:r>
            <a:r>
              <a:rPr lang="en"/>
              <a:t>n, </a:t>
            </a:r>
            <a:r>
              <a:rPr b="1" lang="en">
                <a:solidFill>
                  <a:srgbClr val="CC0000"/>
                </a:solidFill>
              </a:rPr>
              <a:t>F</a:t>
            </a:r>
            <a:r>
              <a:rPr lang="en"/>
              <a:t>irst </a:t>
            </a:r>
            <a:r>
              <a:rPr b="1" lang="en">
                <a:solidFill>
                  <a:srgbClr val="CC0000"/>
                </a:solidFill>
              </a:rPr>
              <a:t>O</a:t>
            </a:r>
            <a:r>
              <a:rPr lang="en"/>
              <a:t>ut) nature.</a:t>
            </a:r>
            <a:endParaRPr/>
          </a:p>
        </p:txBody>
      </p:sp>
      <p:pic>
        <p:nvPicPr>
          <p:cNvPr id="560" name="Google Shape;560;p84"/>
          <p:cNvPicPr preferRelativeResize="0"/>
          <p:nvPr/>
        </p:nvPicPr>
        <p:blipFill>
          <a:blip r:embed="rId3">
            <a:alphaModFix/>
          </a:blip>
          <a:stretch>
            <a:fillRect/>
          </a:stretch>
        </p:blipFill>
        <p:spPr>
          <a:xfrm>
            <a:off x="1422175" y="2506271"/>
            <a:ext cx="6299650" cy="30429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Queue</a:t>
            </a:r>
            <a:endParaRPr/>
          </a:p>
        </p:txBody>
      </p:sp>
      <p:sp>
        <p:nvSpPr>
          <p:cNvPr id="566" name="Google Shape;566;p85"/>
          <p:cNvSpPr txBox="1"/>
          <p:nvPr>
            <p:ph idx="1" type="body"/>
          </p:nvPr>
        </p:nvSpPr>
        <p:spPr>
          <a:xfrm>
            <a:off x="457200" y="1081200"/>
            <a:ext cx="8229600" cy="4907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Used to abstract many real life situation.</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Internally, the Operating System uses queues intensively (printing queues, keyboard input, so on).</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Queue support three main operations:</a:t>
            </a:r>
            <a:endParaRPr/>
          </a:p>
          <a:p>
            <a:pPr indent="-381000" lvl="1" marL="914400" rtl="0" algn="l">
              <a:spcBef>
                <a:spcPts val="0"/>
              </a:spcBef>
              <a:spcAft>
                <a:spcPts val="0"/>
              </a:spcAft>
              <a:buSzPts val="2400"/>
              <a:buChar char="◆"/>
            </a:pPr>
            <a:r>
              <a:rPr b="1" lang="en"/>
              <a:t>Enqueue</a:t>
            </a:r>
            <a:r>
              <a:rPr lang="en"/>
              <a:t>: add an element to the rear of the queue.</a:t>
            </a:r>
            <a:endParaRPr/>
          </a:p>
          <a:p>
            <a:pPr indent="0" lvl="0" marL="914400" rtl="0" algn="l">
              <a:spcBef>
                <a:spcPts val="600"/>
              </a:spcBef>
              <a:spcAft>
                <a:spcPts val="0"/>
              </a:spcAft>
              <a:buNone/>
            </a:pPr>
            <a:r>
              <a:t/>
            </a:r>
            <a:endParaRPr/>
          </a:p>
          <a:p>
            <a:pPr indent="-381000" lvl="1" marL="914400" rtl="0" algn="l">
              <a:spcBef>
                <a:spcPts val="600"/>
              </a:spcBef>
              <a:spcAft>
                <a:spcPts val="0"/>
              </a:spcAft>
              <a:buSzPts val="2400"/>
              <a:buChar char="◆"/>
            </a:pPr>
            <a:r>
              <a:rPr b="1" lang="en"/>
              <a:t>Dequeue</a:t>
            </a:r>
            <a:r>
              <a:rPr lang="en"/>
              <a:t>: remove an element from the front.</a:t>
            </a:r>
            <a:endParaRPr/>
          </a:p>
          <a:p>
            <a:pPr indent="0" lvl="0" marL="914400" rtl="0" algn="l">
              <a:spcBef>
                <a:spcPts val="600"/>
              </a:spcBef>
              <a:spcAft>
                <a:spcPts val="0"/>
              </a:spcAft>
              <a:buNone/>
            </a:pPr>
            <a:r>
              <a:t/>
            </a:r>
            <a:endParaRPr/>
          </a:p>
          <a:p>
            <a:pPr indent="-381000" lvl="1" marL="914400" rtl="0" algn="l">
              <a:spcBef>
                <a:spcPts val="600"/>
              </a:spcBef>
              <a:spcAft>
                <a:spcPts val="0"/>
              </a:spcAft>
              <a:buSzPts val="2400"/>
              <a:buChar char="◆"/>
            </a:pPr>
            <a:r>
              <a:rPr b="1" lang="en"/>
              <a:t>Peek</a:t>
            </a:r>
            <a:r>
              <a:rPr lang="en"/>
              <a:t>: get the element in front without removing it.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Q</a:t>
            </a:r>
            <a:r>
              <a:rPr lang="en">
                <a:solidFill>
                  <a:schemeClr val="dk1"/>
                </a:solidFill>
              </a:rPr>
              <a:t>ueue</a:t>
            </a:r>
            <a:endParaRPr/>
          </a:p>
        </p:txBody>
      </p:sp>
      <p:pic>
        <p:nvPicPr>
          <p:cNvPr id="572" name="Google Shape;572;p86"/>
          <p:cNvPicPr preferRelativeResize="0"/>
          <p:nvPr/>
        </p:nvPicPr>
        <p:blipFill>
          <a:blip r:embed="rId3">
            <a:alphaModFix/>
          </a:blip>
          <a:stretch>
            <a:fillRect/>
          </a:stretch>
        </p:blipFill>
        <p:spPr>
          <a:xfrm>
            <a:off x="1238250" y="1521388"/>
            <a:ext cx="6667500" cy="4657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Abstract Data Types</a:t>
            </a:r>
            <a:endParaRPr/>
          </a:p>
        </p:txBody>
      </p:sp>
      <p:sp>
        <p:nvSpPr>
          <p:cNvPr id="92" name="Google Shape;92;p15"/>
          <p:cNvSpPr txBox="1"/>
          <p:nvPr>
            <p:ph idx="1" type="body"/>
          </p:nvPr>
        </p:nvSpPr>
        <p:spPr>
          <a:xfrm>
            <a:off x="457200" y="1081200"/>
            <a:ext cx="8229600" cy="51717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SzPts val="2400"/>
              <a:buChar char="➔"/>
            </a:pPr>
            <a:r>
              <a:rPr lang="en"/>
              <a:t>How can we implement an ADT in Java?</a:t>
            </a:r>
            <a:endParaRPr/>
          </a:p>
          <a:p>
            <a:pPr indent="-381000" lvl="1" marL="914400" marR="0" rtl="0" algn="l">
              <a:lnSpc>
                <a:spcPct val="100000"/>
              </a:lnSpc>
              <a:spcBef>
                <a:spcPts val="0"/>
              </a:spcBef>
              <a:spcAft>
                <a:spcPts val="0"/>
              </a:spcAft>
              <a:buSzPts val="2400"/>
              <a:buChar char="◆"/>
            </a:pPr>
            <a:r>
              <a:rPr lang="en"/>
              <a:t>Classes can be used to implement ADTs because they allow to hide the implementation details.</a:t>
            </a:r>
            <a:endParaRPr/>
          </a:p>
          <a:p>
            <a:pPr indent="-381000" lvl="1" marL="914400" marR="0" rtl="0" algn="l">
              <a:lnSpc>
                <a:spcPct val="100000"/>
              </a:lnSpc>
              <a:spcBef>
                <a:spcPts val="0"/>
              </a:spcBef>
              <a:spcAft>
                <a:spcPts val="0"/>
              </a:spcAft>
              <a:buSzPts val="2400"/>
              <a:buChar char="◆"/>
            </a:pPr>
            <a:r>
              <a:rPr lang="en"/>
              <a:t>Doing operations on the ADTs is just calling methods of the class.</a:t>
            </a:r>
            <a:endParaRPr/>
          </a:p>
          <a:p>
            <a:pPr indent="0" lvl="0" marL="457200" marR="0" rtl="0" algn="l">
              <a:lnSpc>
                <a:spcPct val="100000"/>
              </a:lnSpc>
              <a:spcBef>
                <a:spcPts val="600"/>
              </a:spcBef>
              <a:spcAft>
                <a:spcPts val="0"/>
              </a:spcAft>
              <a:buNone/>
            </a:pPr>
            <a:r>
              <a:t/>
            </a:r>
            <a:endParaRPr/>
          </a:p>
          <a:p>
            <a:pPr indent="-381000" lvl="0" marL="457200" marR="0" rtl="0" algn="l">
              <a:lnSpc>
                <a:spcPct val="100000"/>
              </a:lnSpc>
              <a:spcBef>
                <a:spcPts val="600"/>
              </a:spcBef>
              <a:spcAft>
                <a:spcPts val="0"/>
              </a:spcAft>
              <a:buSzPts val="2400"/>
              <a:buChar char="➔"/>
            </a:pPr>
            <a:r>
              <a:rPr lang="en"/>
              <a:t>ADTs is not an OO concept.</a:t>
            </a:r>
            <a:endParaRPr/>
          </a:p>
          <a:p>
            <a:pPr indent="0" lvl="0" marL="457200" marR="0" rtl="0" algn="l">
              <a:lnSpc>
                <a:spcPct val="100000"/>
              </a:lnSpc>
              <a:spcBef>
                <a:spcPts val="600"/>
              </a:spcBef>
              <a:spcAft>
                <a:spcPts val="0"/>
              </a:spcAft>
              <a:buNone/>
            </a:pPr>
            <a:r>
              <a:t/>
            </a:r>
            <a:endParaRPr/>
          </a:p>
          <a:p>
            <a:pPr indent="-381000" lvl="0" marL="457200" marR="0" rtl="0" algn="l">
              <a:lnSpc>
                <a:spcPct val="100000"/>
              </a:lnSpc>
              <a:spcBef>
                <a:spcPts val="600"/>
              </a:spcBef>
              <a:spcAft>
                <a:spcPts val="0"/>
              </a:spcAft>
              <a:buSzPts val="2400"/>
              <a:buChar char="➔"/>
            </a:pPr>
            <a:r>
              <a:rPr lang="en"/>
              <a:t>In the OO context, an ADT can be the same as an interface or a class with some characteristics.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Queue</a:t>
            </a:r>
            <a:endParaRPr/>
          </a:p>
        </p:txBody>
      </p:sp>
      <p:pic>
        <p:nvPicPr>
          <p:cNvPr id="578" name="Google Shape;578;p87"/>
          <p:cNvPicPr preferRelativeResize="0"/>
          <p:nvPr/>
        </p:nvPicPr>
        <p:blipFill rotWithShape="1">
          <a:blip r:embed="rId3">
            <a:alphaModFix/>
          </a:blip>
          <a:srcRect b="0" l="0" r="0" t="1545"/>
          <a:stretch/>
        </p:blipFill>
        <p:spPr>
          <a:xfrm>
            <a:off x="266700" y="1678450"/>
            <a:ext cx="8610600" cy="46419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Queue</a:t>
            </a:r>
            <a:endParaRPr/>
          </a:p>
        </p:txBody>
      </p:sp>
      <p:sp>
        <p:nvSpPr>
          <p:cNvPr id="584" name="Google Shape;584;p88"/>
          <p:cNvSpPr txBox="1"/>
          <p:nvPr>
            <p:ph idx="1" type="body"/>
          </p:nvPr>
        </p:nvSpPr>
        <p:spPr>
          <a:xfrm>
            <a:off x="314625" y="1066950"/>
            <a:ext cx="8229600" cy="11001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If the queue is </a:t>
            </a:r>
            <a:r>
              <a:rPr b="1" lang="en">
                <a:solidFill>
                  <a:srgbClr val="CC0000"/>
                </a:solidFill>
              </a:rPr>
              <a:t>implemented using an array</a:t>
            </a:r>
            <a:r>
              <a:rPr lang="en"/>
              <a:t>, we can end up having the following situation:</a:t>
            </a:r>
            <a:endParaRPr/>
          </a:p>
        </p:txBody>
      </p:sp>
      <p:pic>
        <p:nvPicPr>
          <p:cNvPr id="585" name="Google Shape;585;p88"/>
          <p:cNvPicPr preferRelativeResize="0"/>
          <p:nvPr/>
        </p:nvPicPr>
        <p:blipFill>
          <a:blip r:embed="rId3">
            <a:alphaModFix/>
          </a:blip>
          <a:stretch>
            <a:fillRect/>
          </a:stretch>
        </p:blipFill>
        <p:spPr>
          <a:xfrm>
            <a:off x="2615285" y="2576900"/>
            <a:ext cx="3913426" cy="37041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Queue</a:t>
            </a:r>
            <a:endParaRPr/>
          </a:p>
        </p:txBody>
      </p:sp>
      <p:sp>
        <p:nvSpPr>
          <p:cNvPr id="591" name="Google Shape;591;p89"/>
          <p:cNvSpPr txBox="1"/>
          <p:nvPr>
            <p:ph idx="1" type="body"/>
          </p:nvPr>
        </p:nvSpPr>
        <p:spPr>
          <a:xfrm>
            <a:off x="457200" y="1081200"/>
            <a:ext cx="8229600" cy="4907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One way to avoid this is moving the whole array after each dequeue operation.</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A prefered way is using a wrapping technique.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9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Queue</a:t>
            </a:r>
            <a:endParaRPr/>
          </a:p>
        </p:txBody>
      </p:sp>
      <p:pic>
        <p:nvPicPr>
          <p:cNvPr id="597" name="Google Shape;597;p90"/>
          <p:cNvPicPr preferRelativeResize="0"/>
          <p:nvPr/>
        </p:nvPicPr>
        <p:blipFill>
          <a:blip r:embed="rId3">
            <a:alphaModFix/>
          </a:blip>
          <a:stretch>
            <a:fillRect/>
          </a:stretch>
        </p:blipFill>
        <p:spPr>
          <a:xfrm>
            <a:off x="2085750" y="1687375"/>
            <a:ext cx="4467225" cy="46101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9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Queue</a:t>
            </a:r>
            <a:endParaRPr/>
          </a:p>
        </p:txBody>
      </p:sp>
      <p:pic>
        <p:nvPicPr>
          <p:cNvPr id="603" name="Google Shape;603;p91"/>
          <p:cNvPicPr preferRelativeResize="0"/>
          <p:nvPr/>
        </p:nvPicPr>
        <p:blipFill>
          <a:blip r:embed="rId3">
            <a:alphaModFix/>
          </a:blip>
          <a:stretch>
            <a:fillRect/>
          </a:stretch>
        </p:blipFill>
        <p:spPr>
          <a:xfrm>
            <a:off x="2085750" y="1687375"/>
            <a:ext cx="4467225" cy="4610100"/>
          </a:xfrm>
          <a:prstGeom prst="rect">
            <a:avLst/>
          </a:prstGeom>
          <a:noFill/>
          <a:ln>
            <a:noFill/>
          </a:ln>
        </p:spPr>
      </p:pic>
      <p:sp>
        <p:nvSpPr>
          <p:cNvPr id="604" name="Google Shape;604;p91"/>
          <p:cNvSpPr/>
          <p:nvPr/>
        </p:nvSpPr>
        <p:spPr>
          <a:xfrm>
            <a:off x="5648375" y="1576075"/>
            <a:ext cx="2785800" cy="1444500"/>
          </a:xfrm>
          <a:prstGeom prst="wedgeRoundRectCallout">
            <a:avLst>
              <a:gd fmla="val -75672" name="adj1"/>
              <a:gd fmla="val 9244" name="adj2"/>
              <a:gd fmla="val 0" name="adj3"/>
            </a:avLst>
          </a:prstGeom>
          <a:solidFill>
            <a:srgbClr val="00000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Roboto Condensed"/>
                <a:ea typeface="Roboto Condensed"/>
                <a:cs typeface="Roboto Condensed"/>
                <a:sym typeface="Roboto Condensed"/>
              </a:rPr>
              <a:t>Also called a </a:t>
            </a:r>
            <a:r>
              <a:rPr b="1" i="1" lang="en" sz="2200">
                <a:solidFill>
                  <a:schemeClr val="lt1"/>
                </a:solidFill>
                <a:latin typeface="Roboto Condensed"/>
                <a:ea typeface="Roboto Condensed"/>
                <a:cs typeface="Roboto Condensed"/>
                <a:sym typeface="Roboto Condensed"/>
              </a:rPr>
              <a:t>broken sequence</a:t>
            </a:r>
            <a:endParaRPr b="1" i="1" sz="2200">
              <a:solidFill>
                <a:schemeClr val="lt1"/>
              </a:solidFill>
              <a:latin typeface="Roboto Condensed"/>
              <a:ea typeface="Roboto Condensed"/>
              <a:cs typeface="Roboto Condensed"/>
              <a:sym typeface="Roboto Condense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Queue</a:t>
            </a:r>
            <a:endParaRPr/>
          </a:p>
        </p:txBody>
      </p:sp>
      <p:sp>
        <p:nvSpPr>
          <p:cNvPr id="610" name="Google Shape;610;p92"/>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Using arrays</a:t>
            </a:r>
            <a:endParaRPr/>
          </a:p>
        </p:txBody>
      </p:sp>
      <p:graphicFrame>
        <p:nvGraphicFramePr>
          <p:cNvPr id="611" name="Google Shape;611;p92"/>
          <p:cNvGraphicFramePr/>
          <p:nvPr/>
        </p:nvGraphicFramePr>
        <p:xfrm>
          <a:off x="2080525" y="2031725"/>
          <a:ext cx="3000000" cy="3000000"/>
        </p:xfrm>
        <a:graphic>
          <a:graphicData uri="http://schemas.openxmlformats.org/drawingml/2006/table">
            <a:tbl>
              <a:tblPr>
                <a:noFill/>
                <a:tableStyleId>{BE365D3A-5647-4B4D-9ED9-00482173699C}</a:tableStyleId>
              </a:tblPr>
              <a:tblGrid>
                <a:gridCol w="4477700"/>
              </a:tblGrid>
              <a:tr h="3332900">
                <a:tc>
                  <a:txBody>
                    <a:bodyPr/>
                    <a:lstStyle/>
                    <a:p>
                      <a:pPr indent="0" lvl="0" marL="0" rtl="0" algn="l">
                        <a:spcBef>
                          <a:spcPts val="0"/>
                        </a:spcBef>
                        <a:spcAft>
                          <a:spcPts val="0"/>
                        </a:spcAft>
                        <a:buNone/>
                      </a:pPr>
                      <a:r>
                        <a:rPr lang="en" sz="800">
                          <a:latin typeface="Consolas"/>
                          <a:ea typeface="Consolas"/>
                          <a:cs typeface="Consolas"/>
                          <a:sym typeface="Consolas"/>
                        </a:rPr>
                        <a:t>class </a:t>
                      </a:r>
                      <a:r>
                        <a:rPr b="1" lang="en" sz="800">
                          <a:latin typeface="Consolas"/>
                          <a:ea typeface="Consolas"/>
                          <a:cs typeface="Consolas"/>
                          <a:sym typeface="Consolas"/>
                        </a:rPr>
                        <a:t>Queue</a:t>
                      </a:r>
                      <a:r>
                        <a:rPr lang="en" sz="800">
                          <a:latin typeface="Consolas"/>
                          <a:ea typeface="Consolas"/>
                          <a:cs typeface="Consolas"/>
                          <a:sym typeface="Consolas"/>
                        </a:rPr>
                        <a:t> {</a:t>
                      </a:r>
                      <a:endParaRPr sz="800">
                        <a:latin typeface="Consolas"/>
                        <a:ea typeface="Consolas"/>
                        <a:cs typeface="Consolas"/>
                        <a:sym typeface="Consolas"/>
                      </a:endParaRPr>
                    </a:p>
                    <a:p>
                      <a:pPr indent="0" lvl="0" marL="0" rtl="0" algn="l">
                        <a:spcBef>
                          <a:spcPts val="0"/>
                        </a:spcBef>
                        <a:spcAft>
                          <a:spcPts val="0"/>
                        </a:spcAft>
                        <a:buNone/>
                      </a:pPr>
                      <a:r>
                        <a:rPr lang="en" sz="800">
                          <a:latin typeface="Consolas"/>
                          <a:ea typeface="Consolas"/>
                          <a:cs typeface="Consolas"/>
                          <a:sym typeface="Consolas"/>
                        </a:rPr>
                        <a:t>   private int maxSize;</a:t>
                      </a:r>
                      <a:endParaRPr sz="800">
                        <a:latin typeface="Consolas"/>
                        <a:ea typeface="Consolas"/>
                        <a:cs typeface="Consolas"/>
                        <a:sym typeface="Consolas"/>
                      </a:endParaRPr>
                    </a:p>
                    <a:p>
                      <a:pPr indent="0" lvl="0" marL="0" rtl="0" algn="l">
                        <a:spcBef>
                          <a:spcPts val="0"/>
                        </a:spcBef>
                        <a:spcAft>
                          <a:spcPts val="0"/>
                        </a:spcAft>
                        <a:buNone/>
                      </a:pPr>
                      <a:r>
                        <a:rPr lang="en" sz="800">
                          <a:latin typeface="Consolas"/>
                          <a:ea typeface="Consolas"/>
                          <a:cs typeface="Consolas"/>
                          <a:sym typeface="Consolas"/>
                        </a:rPr>
                        <a:t>   private Object[] queueArray;</a:t>
                      </a:r>
                      <a:endParaRPr sz="800">
                        <a:latin typeface="Consolas"/>
                        <a:ea typeface="Consolas"/>
                        <a:cs typeface="Consolas"/>
                        <a:sym typeface="Consolas"/>
                      </a:endParaRPr>
                    </a:p>
                    <a:p>
                      <a:pPr indent="0" lvl="0" marL="0" rtl="0" algn="l">
                        <a:spcBef>
                          <a:spcPts val="0"/>
                        </a:spcBef>
                        <a:spcAft>
                          <a:spcPts val="0"/>
                        </a:spcAft>
                        <a:buNone/>
                      </a:pPr>
                      <a:r>
                        <a:rPr lang="en" sz="800">
                          <a:latin typeface="Consolas"/>
                          <a:ea typeface="Consolas"/>
                          <a:cs typeface="Consolas"/>
                          <a:sym typeface="Consolas"/>
                        </a:rPr>
                        <a:t>   private int front;</a:t>
                      </a:r>
                      <a:endParaRPr sz="800">
                        <a:latin typeface="Consolas"/>
                        <a:ea typeface="Consolas"/>
                        <a:cs typeface="Consolas"/>
                        <a:sym typeface="Consolas"/>
                      </a:endParaRPr>
                    </a:p>
                    <a:p>
                      <a:pPr indent="0" lvl="0" marL="0" rtl="0" algn="l">
                        <a:spcBef>
                          <a:spcPts val="0"/>
                        </a:spcBef>
                        <a:spcAft>
                          <a:spcPts val="0"/>
                        </a:spcAft>
                        <a:buNone/>
                      </a:pPr>
                      <a:r>
                        <a:rPr lang="en" sz="800">
                          <a:latin typeface="Consolas"/>
                          <a:ea typeface="Consolas"/>
                          <a:cs typeface="Consolas"/>
                          <a:sym typeface="Consolas"/>
                        </a:rPr>
                        <a:t>   private int rear;</a:t>
                      </a:r>
                      <a:endParaRPr sz="800">
                        <a:latin typeface="Consolas"/>
                        <a:ea typeface="Consolas"/>
                        <a:cs typeface="Consolas"/>
                        <a:sym typeface="Consolas"/>
                      </a:endParaRPr>
                    </a:p>
                    <a:p>
                      <a:pPr indent="0" lvl="0" marL="0" rtl="0" algn="l">
                        <a:spcBef>
                          <a:spcPts val="0"/>
                        </a:spcBef>
                        <a:spcAft>
                          <a:spcPts val="0"/>
                        </a:spcAft>
                        <a:buNone/>
                      </a:pPr>
                      <a:r>
                        <a:rPr lang="en" sz="800">
                          <a:latin typeface="Consolas"/>
                          <a:ea typeface="Consolas"/>
                          <a:cs typeface="Consolas"/>
                          <a:sym typeface="Consolas"/>
                        </a:rPr>
                        <a:t>   private int nItems;</a:t>
                      </a:r>
                      <a:endParaRPr sz="800">
                        <a:latin typeface="Consolas"/>
                        <a:ea typeface="Consolas"/>
                        <a:cs typeface="Consolas"/>
                        <a:sym typeface="Consolas"/>
                      </a:endParaRPr>
                    </a:p>
                    <a:p>
                      <a:pPr indent="0" lvl="0" marL="0" rtl="0" algn="l">
                        <a:spcBef>
                          <a:spcPts val="0"/>
                        </a:spcBef>
                        <a:spcAft>
                          <a:spcPts val="0"/>
                        </a:spcAft>
                        <a:buNone/>
                      </a:pPr>
                      <a:r>
                        <a:rPr lang="en" sz="800">
                          <a:latin typeface="Consolas"/>
                          <a:ea typeface="Consolas"/>
                          <a:cs typeface="Consolas"/>
                          <a:sym typeface="Consolas"/>
                        </a:rPr>
                        <a:t>   </a:t>
                      </a:r>
                      <a:r>
                        <a:rPr lang="en" sz="800">
                          <a:solidFill>
                            <a:srgbClr val="000000"/>
                          </a:solidFill>
                          <a:latin typeface="Consolas"/>
                          <a:ea typeface="Consolas"/>
                          <a:cs typeface="Consolas"/>
                          <a:sym typeface="Consolas"/>
                        </a:rPr>
                        <a:t>...</a:t>
                      </a:r>
                      <a:endParaRPr sz="800">
                        <a:latin typeface="Consolas"/>
                        <a:ea typeface="Consolas"/>
                        <a:cs typeface="Consolas"/>
                        <a:sym typeface="Consolas"/>
                      </a:endParaRPr>
                    </a:p>
                    <a:p>
                      <a:pPr indent="0" lvl="0" marL="0" rtl="0" algn="l">
                        <a:spcBef>
                          <a:spcPts val="0"/>
                        </a:spcBef>
                        <a:spcAft>
                          <a:spcPts val="0"/>
                        </a:spcAft>
                        <a:buNone/>
                      </a:pPr>
                      <a:r>
                        <a:t/>
                      </a:r>
                      <a:endParaRPr sz="800">
                        <a:latin typeface="Consolas"/>
                        <a:ea typeface="Consolas"/>
                        <a:cs typeface="Consolas"/>
                        <a:sym typeface="Consolas"/>
                      </a:endParaRPr>
                    </a:p>
                    <a:p>
                      <a:pPr indent="0" lvl="0" marL="0" rtl="0" algn="l">
                        <a:spcBef>
                          <a:spcPts val="0"/>
                        </a:spcBef>
                        <a:spcAft>
                          <a:spcPts val="0"/>
                        </a:spcAft>
                        <a:buNone/>
                      </a:pPr>
                      <a:r>
                        <a:rPr lang="en" sz="800">
                          <a:latin typeface="Consolas"/>
                          <a:ea typeface="Consolas"/>
                          <a:cs typeface="Consolas"/>
                          <a:sym typeface="Consolas"/>
                        </a:rPr>
                        <a:t>   public void enqueue(Object element) {</a:t>
                      </a:r>
                      <a:endParaRPr sz="800">
                        <a:latin typeface="Consolas"/>
                        <a:ea typeface="Consolas"/>
                        <a:cs typeface="Consolas"/>
                        <a:sym typeface="Consolas"/>
                      </a:endParaRPr>
                    </a:p>
                    <a:p>
                      <a:pPr indent="0" lvl="0" marL="0" rtl="0" algn="l">
                        <a:spcBef>
                          <a:spcPts val="0"/>
                        </a:spcBef>
                        <a:spcAft>
                          <a:spcPts val="0"/>
                        </a:spcAft>
                        <a:buNone/>
                      </a:pPr>
                      <a:r>
                        <a:rPr lang="en" sz="800">
                          <a:latin typeface="Consolas"/>
                          <a:ea typeface="Consolas"/>
                          <a:cs typeface="Consolas"/>
                          <a:sym typeface="Consolas"/>
                        </a:rPr>
                        <a:t>     this.front = (this.front + 1) % this.maxSize;</a:t>
                      </a:r>
                      <a:endParaRPr sz="800">
                        <a:latin typeface="Consolas"/>
                        <a:ea typeface="Consolas"/>
                        <a:cs typeface="Consolas"/>
                        <a:sym typeface="Consolas"/>
                      </a:endParaRPr>
                    </a:p>
                    <a:p>
                      <a:pPr indent="0" lvl="0" marL="0" rtl="0" algn="l">
                        <a:spcBef>
                          <a:spcPts val="0"/>
                        </a:spcBef>
                        <a:spcAft>
                          <a:spcPts val="0"/>
                        </a:spcAft>
                        <a:buNone/>
                      </a:pPr>
                      <a:r>
                        <a:rPr lang="en" sz="800">
                          <a:latin typeface="Consolas"/>
                          <a:ea typeface="Consolas"/>
                          <a:cs typeface="Consolas"/>
                          <a:sym typeface="Consolas"/>
                        </a:rPr>
                        <a:t>     this.queueArray[this.front] = element;</a:t>
                      </a:r>
                      <a:endParaRPr sz="800">
                        <a:latin typeface="Consolas"/>
                        <a:ea typeface="Consolas"/>
                        <a:cs typeface="Consolas"/>
                        <a:sym typeface="Consolas"/>
                      </a:endParaRPr>
                    </a:p>
                    <a:p>
                      <a:pPr indent="0" lvl="0" marL="0" rtl="0" algn="l">
                        <a:spcBef>
                          <a:spcPts val="0"/>
                        </a:spcBef>
                        <a:spcAft>
                          <a:spcPts val="0"/>
                        </a:spcAft>
                        <a:buNone/>
                      </a:pPr>
                      <a:r>
                        <a:rPr lang="en" sz="800">
                          <a:latin typeface="Consolas"/>
                          <a:ea typeface="Consolas"/>
                          <a:cs typeface="Consolas"/>
                          <a:sym typeface="Consolas"/>
                        </a:rPr>
                        <a:t>     this.nItems++;</a:t>
                      </a:r>
                      <a:endParaRPr sz="800">
                        <a:latin typeface="Consolas"/>
                        <a:ea typeface="Consolas"/>
                        <a:cs typeface="Consolas"/>
                        <a:sym typeface="Consolas"/>
                      </a:endParaRPr>
                    </a:p>
                    <a:p>
                      <a:pPr indent="0" lvl="0" marL="0" rtl="0" algn="l">
                        <a:spcBef>
                          <a:spcPts val="0"/>
                        </a:spcBef>
                        <a:spcAft>
                          <a:spcPts val="0"/>
                        </a:spcAft>
                        <a:buNone/>
                      </a:pPr>
                      <a:r>
                        <a:rPr lang="en" sz="800">
                          <a:latin typeface="Consolas"/>
                          <a:ea typeface="Consolas"/>
                          <a:cs typeface="Consolas"/>
                          <a:sym typeface="Consolas"/>
                        </a:rPr>
                        <a:t>   }</a:t>
                      </a:r>
                      <a:endParaRPr sz="800">
                        <a:latin typeface="Consolas"/>
                        <a:ea typeface="Consolas"/>
                        <a:cs typeface="Consolas"/>
                        <a:sym typeface="Consolas"/>
                      </a:endParaRPr>
                    </a:p>
                    <a:p>
                      <a:pPr indent="0" lvl="0" marL="0" rtl="0" algn="l">
                        <a:spcBef>
                          <a:spcPts val="0"/>
                        </a:spcBef>
                        <a:spcAft>
                          <a:spcPts val="0"/>
                        </a:spcAft>
                        <a:buNone/>
                      </a:pPr>
                      <a:r>
                        <a:t/>
                      </a:r>
                      <a:endParaRPr sz="800">
                        <a:latin typeface="Consolas"/>
                        <a:ea typeface="Consolas"/>
                        <a:cs typeface="Consolas"/>
                        <a:sym typeface="Consolas"/>
                      </a:endParaRPr>
                    </a:p>
                    <a:p>
                      <a:pPr indent="0" lvl="0" marL="0" rtl="0" algn="l">
                        <a:spcBef>
                          <a:spcPts val="0"/>
                        </a:spcBef>
                        <a:spcAft>
                          <a:spcPts val="0"/>
                        </a:spcAft>
                        <a:buNone/>
                      </a:pPr>
                      <a:r>
                        <a:rPr lang="en" sz="800">
                          <a:latin typeface="Consolas"/>
                          <a:ea typeface="Consolas"/>
                          <a:cs typeface="Consolas"/>
                          <a:sym typeface="Consolas"/>
                        </a:rPr>
                        <a:t>   public Object dequeue() {</a:t>
                      </a:r>
                      <a:endParaRPr sz="800">
                        <a:latin typeface="Consolas"/>
                        <a:ea typeface="Consolas"/>
                        <a:cs typeface="Consolas"/>
                        <a:sym typeface="Consolas"/>
                      </a:endParaRPr>
                    </a:p>
                    <a:p>
                      <a:pPr indent="0" lvl="0" marL="0" rtl="0" algn="l">
                        <a:spcBef>
                          <a:spcPts val="0"/>
                        </a:spcBef>
                        <a:spcAft>
                          <a:spcPts val="0"/>
                        </a:spcAft>
                        <a:buNone/>
                      </a:pPr>
                      <a:r>
                        <a:rPr lang="en" sz="800">
                          <a:latin typeface="Consolas"/>
                          <a:ea typeface="Consolas"/>
                          <a:cs typeface="Consolas"/>
                          <a:sym typeface="Consolas"/>
                        </a:rPr>
                        <a:t>     Object toReturn = this.queueArray[this.rear];</a:t>
                      </a:r>
                      <a:endParaRPr sz="800">
                        <a:latin typeface="Consolas"/>
                        <a:ea typeface="Consolas"/>
                        <a:cs typeface="Consolas"/>
                        <a:sym typeface="Consolas"/>
                      </a:endParaRPr>
                    </a:p>
                    <a:p>
                      <a:pPr indent="0" lvl="0" marL="0" rtl="0" algn="l">
                        <a:spcBef>
                          <a:spcPts val="0"/>
                        </a:spcBef>
                        <a:spcAft>
                          <a:spcPts val="0"/>
                        </a:spcAft>
                        <a:buNone/>
                      </a:pPr>
                      <a:r>
                        <a:rPr lang="en" sz="800">
                          <a:latin typeface="Consolas"/>
                          <a:ea typeface="Consolas"/>
                          <a:cs typeface="Consolas"/>
                          <a:sym typeface="Consolas"/>
                        </a:rPr>
                        <a:t>     </a:t>
                      </a:r>
                      <a:r>
                        <a:rPr lang="en" sz="800">
                          <a:solidFill>
                            <a:srgbClr val="000000"/>
                          </a:solidFill>
                          <a:latin typeface="Consolas"/>
                          <a:ea typeface="Consolas"/>
                          <a:cs typeface="Consolas"/>
                          <a:sym typeface="Consolas"/>
                        </a:rPr>
                        <a:t>this.queueArray[this.rear] = null;</a:t>
                      </a:r>
                      <a:endParaRPr sz="800">
                        <a:solidFill>
                          <a:srgbClr val="000000"/>
                        </a:solidFill>
                        <a:latin typeface="Consolas"/>
                        <a:ea typeface="Consolas"/>
                        <a:cs typeface="Consolas"/>
                        <a:sym typeface="Consolas"/>
                      </a:endParaRPr>
                    </a:p>
                    <a:p>
                      <a:pPr indent="0" lvl="0" marL="0" rtl="0" algn="l">
                        <a:spcBef>
                          <a:spcPts val="0"/>
                        </a:spcBef>
                        <a:spcAft>
                          <a:spcPts val="0"/>
                        </a:spcAft>
                        <a:buNone/>
                      </a:pPr>
                      <a:r>
                        <a:rPr lang="en" sz="800">
                          <a:solidFill>
                            <a:srgbClr val="000000"/>
                          </a:solidFill>
                          <a:latin typeface="Consolas"/>
                          <a:ea typeface="Consolas"/>
                          <a:cs typeface="Consolas"/>
                          <a:sym typeface="Consolas"/>
                        </a:rPr>
                        <a:t>     this.rear = (this.rear + 1) % this.maxSize;</a:t>
                      </a:r>
                      <a:endParaRPr sz="800">
                        <a:solidFill>
                          <a:srgbClr val="000000"/>
                        </a:solidFill>
                        <a:latin typeface="Consolas"/>
                        <a:ea typeface="Consolas"/>
                        <a:cs typeface="Consolas"/>
                        <a:sym typeface="Consolas"/>
                      </a:endParaRPr>
                    </a:p>
                    <a:p>
                      <a:pPr indent="0" lvl="0" marL="0" rtl="0" algn="l">
                        <a:spcBef>
                          <a:spcPts val="0"/>
                        </a:spcBef>
                        <a:spcAft>
                          <a:spcPts val="0"/>
                        </a:spcAft>
                        <a:buNone/>
                      </a:pPr>
                      <a:r>
                        <a:rPr lang="en" sz="800">
                          <a:solidFill>
                            <a:srgbClr val="000000"/>
                          </a:solidFill>
                          <a:latin typeface="Consolas"/>
                          <a:ea typeface="Consolas"/>
                          <a:cs typeface="Consolas"/>
                          <a:sym typeface="Consolas"/>
                        </a:rPr>
                        <a:t>     this.nItems--;</a:t>
                      </a:r>
                      <a:endParaRPr sz="800">
                        <a:solidFill>
                          <a:srgbClr val="000000"/>
                        </a:solidFill>
                        <a:latin typeface="Consolas"/>
                        <a:ea typeface="Consolas"/>
                        <a:cs typeface="Consolas"/>
                        <a:sym typeface="Consolas"/>
                      </a:endParaRPr>
                    </a:p>
                    <a:p>
                      <a:pPr indent="0" lvl="0" marL="0" rtl="0" algn="l">
                        <a:spcBef>
                          <a:spcPts val="0"/>
                        </a:spcBef>
                        <a:spcAft>
                          <a:spcPts val="0"/>
                        </a:spcAft>
                        <a:buNone/>
                      </a:pPr>
                      <a:r>
                        <a:rPr lang="en" sz="800">
                          <a:solidFill>
                            <a:srgbClr val="000000"/>
                          </a:solidFill>
                          <a:latin typeface="Consolas"/>
                          <a:ea typeface="Consolas"/>
                          <a:cs typeface="Consolas"/>
                          <a:sym typeface="Consolas"/>
                        </a:rPr>
                        <a:t>     return toReturn;</a:t>
                      </a:r>
                      <a:endParaRPr sz="800">
                        <a:solidFill>
                          <a:srgbClr val="000000"/>
                        </a:solidFill>
                        <a:latin typeface="Consolas"/>
                        <a:ea typeface="Consolas"/>
                        <a:cs typeface="Consolas"/>
                        <a:sym typeface="Consolas"/>
                      </a:endParaRPr>
                    </a:p>
                    <a:p>
                      <a:pPr indent="0" lvl="0" marL="0" rtl="0" algn="l">
                        <a:spcBef>
                          <a:spcPts val="0"/>
                        </a:spcBef>
                        <a:spcAft>
                          <a:spcPts val="0"/>
                        </a:spcAft>
                        <a:buNone/>
                      </a:pPr>
                      <a:r>
                        <a:rPr lang="en" sz="800">
                          <a:latin typeface="Consolas"/>
                          <a:ea typeface="Consolas"/>
                          <a:cs typeface="Consolas"/>
                          <a:sym typeface="Consolas"/>
                        </a:rPr>
                        <a:t>   }</a:t>
                      </a:r>
                      <a:endParaRPr sz="800">
                        <a:latin typeface="Consolas"/>
                        <a:ea typeface="Consolas"/>
                        <a:cs typeface="Consolas"/>
                        <a:sym typeface="Consolas"/>
                      </a:endParaRPr>
                    </a:p>
                  </a:txBody>
                  <a:tcPr marT="91425" marB="91425" marR="91425" marL="91425"/>
                </a:tc>
              </a:tr>
            </a:tbl>
          </a:graphicData>
        </a:graphic>
      </p:graphicFrame>
      <p:pic>
        <p:nvPicPr>
          <p:cNvPr id="612" name="Google Shape;612;p92"/>
          <p:cNvPicPr preferRelativeResize="0"/>
          <p:nvPr/>
        </p:nvPicPr>
        <p:blipFill>
          <a:blip r:embed="rId3">
            <a:alphaModFix/>
          </a:blip>
          <a:stretch>
            <a:fillRect/>
          </a:stretch>
        </p:blipFill>
        <p:spPr>
          <a:xfrm>
            <a:off x="1961700" y="1862575"/>
            <a:ext cx="4715351" cy="43682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Queue</a:t>
            </a:r>
            <a:endParaRPr/>
          </a:p>
        </p:txBody>
      </p:sp>
      <p:sp>
        <p:nvSpPr>
          <p:cNvPr id="618" name="Google Shape;618;p93"/>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Using linked lists</a:t>
            </a:r>
            <a:endParaRPr/>
          </a:p>
        </p:txBody>
      </p:sp>
      <p:graphicFrame>
        <p:nvGraphicFramePr>
          <p:cNvPr id="619" name="Google Shape;619;p93"/>
          <p:cNvGraphicFramePr/>
          <p:nvPr/>
        </p:nvGraphicFramePr>
        <p:xfrm>
          <a:off x="1127150" y="1839250"/>
          <a:ext cx="3000000" cy="3000000"/>
        </p:xfrm>
        <a:graphic>
          <a:graphicData uri="http://schemas.openxmlformats.org/drawingml/2006/table">
            <a:tbl>
              <a:tblPr>
                <a:noFill/>
                <a:tableStyleId>{BE365D3A-5647-4B4D-9ED9-00482173699C}</a:tableStyleId>
              </a:tblPr>
              <a:tblGrid>
                <a:gridCol w="465275"/>
                <a:gridCol w="6424425"/>
              </a:tblGrid>
              <a:tr h="4581650">
                <a:tc>
                  <a:txBody>
                    <a:bodyPr/>
                    <a:lstStyle/>
                    <a:p>
                      <a:pPr indent="0" lvl="0" marL="0" rtl="0" algn="l">
                        <a:spcBef>
                          <a:spcPts val="0"/>
                        </a:spcBef>
                        <a:spcAft>
                          <a:spcPts val="0"/>
                        </a:spcAft>
                        <a:buNone/>
                      </a:pPr>
                      <a:r>
                        <a:rPr b="1" lang="en" sz="1600">
                          <a:latin typeface="Consolas"/>
                          <a:ea typeface="Consolas"/>
                          <a:cs typeface="Consolas"/>
                          <a:sym typeface="Consolas"/>
                        </a:rPr>
                        <a:t>01</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02</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03</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04</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05</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06</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07</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08</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09</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10</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11</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12</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13</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14</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15</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16</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17</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18</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19</a:t>
                      </a:r>
                      <a:endParaRPr b="1" sz="16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600">
                          <a:latin typeface="Consolas"/>
                          <a:ea typeface="Consolas"/>
                          <a:cs typeface="Consolas"/>
                          <a:sym typeface="Consolas"/>
                        </a:rPr>
                        <a:t>class </a:t>
                      </a:r>
                      <a:r>
                        <a:rPr b="1" lang="en" sz="1600">
                          <a:latin typeface="Consolas"/>
                          <a:ea typeface="Consolas"/>
                          <a:cs typeface="Consolas"/>
                          <a:sym typeface="Consolas"/>
                        </a:rPr>
                        <a:t>Queue</a:t>
                      </a: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private DoubleEndedList list;</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r>
                        <a:rPr lang="en" sz="1600">
                          <a:solidFill>
                            <a:srgbClr val="000000"/>
                          </a:solidFill>
                          <a:latin typeface="Consolas"/>
                          <a:ea typeface="Consolas"/>
                          <a:cs typeface="Consolas"/>
                          <a:sym typeface="Consolas"/>
                        </a:rPr>
                        <a:t>...</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public void enqueue(Object element)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this.list.insertLast(element);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public Object dequeue()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return this.list.removeFirst();</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Priority Queue</a:t>
            </a:r>
            <a:endParaRPr/>
          </a:p>
        </p:txBody>
      </p:sp>
      <p:sp>
        <p:nvSpPr>
          <p:cNvPr id="625" name="Google Shape;625;p94"/>
          <p:cNvSpPr txBox="1"/>
          <p:nvPr/>
        </p:nvSpPr>
        <p:spPr>
          <a:xfrm>
            <a:off x="9197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68300" lvl="0" marL="457200" rtl="0" algn="l">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Is a more specialized Data Structure than a queue or a stack.</a:t>
            </a:r>
            <a:endParaRPr sz="2200">
              <a:solidFill>
                <a:schemeClr val="dk1"/>
              </a:solidFill>
              <a:latin typeface="Roboto Condensed"/>
              <a:ea typeface="Roboto Condensed"/>
              <a:cs typeface="Roboto Condensed"/>
              <a:sym typeface="Roboto Condensed"/>
            </a:endParaRPr>
          </a:p>
          <a:p>
            <a:pPr indent="0" lvl="0" marL="457200" rtl="0" algn="l">
              <a:spcBef>
                <a:spcPts val="600"/>
              </a:spcBef>
              <a:spcAft>
                <a:spcPts val="0"/>
              </a:spcAft>
              <a:buNone/>
            </a:pPr>
            <a:r>
              <a:t/>
            </a:r>
            <a:endParaRPr sz="2200">
              <a:solidFill>
                <a:schemeClr val="dk1"/>
              </a:solidFill>
              <a:latin typeface="Roboto Condensed"/>
              <a:ea typeface="Roboto Condensed"/>
              <a:cs typeface="Roboto Condensed"/>
              <a:sym typeface="Roboto Condensed"/>
            </a:endParaRPr>
          </a:p>
          <a:p>
            <a:pPr indent="-368300" lvl="0" marL="457200" rtl="0" algn="l">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It is an useful tool in a surprising number of situations.</a:t>
            </a:r>
            <a:endParaRPr sz="2200">
              <a:solidFill>
                <a:schemeClr val="dk1"/>
              </a:solidFill>
              <a:latin typeface="Roboto Condensed"/>
              <a:ea typeface="Roboto Condensed"/>
              <a:cs typeface="Roboto Condensed"/>
              <a:sym typeface="Roboto Condensed"/>
            </a:endParaRPr>
          </a:p>
          <a:p>
            <a:pPr indent="0" lvl="0" marL="457200" rtl="0" algn="l">
              <a:spcBef>
                <a:spcPts val="600"/>
              </a:spcBef>
              <a:spcAft>
                <a:spcPts val="0"/>
              </a:spcAft>
              <a:buNone/>
            </a:pPr>
            <a:r>
              <a:t/>
            </a:r>
            <a:endParaRPr sz="2200">
              <a:solidFill>
                <a:schemeClr val="dk1"/>
              </a:solidFill>
              <a:latin typeface="Roboto Condensed"/>
              <a:ea typeface="Roboto Condensed"/>
              <a:cs typeface="Roboto Condensed"/>
              <a:sym typeface="Roboto Condensed"/>
            </a:endParaRPr>
          </a:p>
          <a:p>
            <a:pPr indent="-368300" lvl="0" marL="457200" rtl="0" algn="l">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Like a normal queue, it has a front and a rear. Items are removed from the front.</a:t>
            </a:r>
            <a:endParaRPr sz="2200">
              <a:latin typeface="Roboto Condensed"/>
              <a:ea typeface="Roboto Condensed"/>
              <a:cs typeface="Roboto Condensed"/>
              <a:sym typeface="Roboto Condensed"/>
            </a:endParaRPr>
          </a:p>
        </p:txBody>
      </p:sp>
      <p:sp>
        <p:nvSpPr>
          <p:cNvPr id="626" name="Google Shape;626;p94"/>
          <p:cNvSpPr txBox="1"/>
          <p:nvPr/>
        </p:nvSpPr>
        <p:spPr>
          <a:xfrm>
            <a:off x="9197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Condensed"/>
                <a:ea typeface="Roboto Condensed"/>
                <a:cs typeface="Roboto Condensed"/>
                <a:sym typeface="Roboto Condensed"/>
              </a:rPr>
              <a:t>CHARACTERISTICS</a:t>
            </a:r>
            <a:endParaRPr b="1">
              <a:solidFill>
                <a:srgbClr val="FFFFFF"/>
              </a:solidFill>
              <a:latin typeface="Roboto Condensed"/>
              <a:ea typeface="Roboto Condensed"/>
              <a:cs typeface="Roboto Condensed"/>
              <a:sym typeface="Roboto Condensed"/>
            </a:endParaRPr>
          </a:p>
        </p:txBody>
      </p:sp>
      <p:sp>
        <p:nvSpPr>
          <p:cNvPr id="627" name="Google Shape;627;p94"/>
          <p:cNvSpPr txBox="1"/>
          <p:nvPr/>
        </p:nvSpPr>
        <p:spPr>
          <a:xfrm>
            <a:off x="47034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0" lvl="0" marL="457200" rtl="0" algn="l">
              <a:spcBef>
                <a:spcPts val="600"/>
              </a:spcBef>
              <a:spcAft>
                <a:spcPts val="0"/>
              </a:spcAft>
              <a:buNone/>
            </a:pPr>
            <a:r>
              <a:t/>
            </a:r>
            <a:endParaRPr sz="2000">
              <a:solidFill>
                <a:schemeClr val="dk1"/>
              </a:solidFill>
              <a:latin typeface="Roboto Condensed"/>
              <a:ea typeface="Roboto Condensed"/>
              <a:cs typeface="Roboto Condensed"/>
              <a:sym typeface="Roboto Condensed"/>
            </a:endParaRPr>
          </a:p>
        </p:txBody>
      </p:sp>
      <p:sp>
        <p:nvSpPr>
          <p:cNvPr id="628" name="Google Shape;628;p94"/>
          <p:cNvSpPr txBox="1"/>
          <p:nvPr/>
        </p:nvSpPr>
        <p:spPr>
          <a:xfrm>
            <a:off x="47034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9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Priority Queue</a:t>
            </a:r>
            <a:endParaRPr/>
          </a:p>
        </p:txBody>
      </p:sp>
      <p:sp>
        <p:nvSpPr>
          <p:cNvPr id="634" name="Google Shape;634;p95"/>
          <p:cNvSpPr txBox="1"/>
          <p:nvPr/>
        </p:nvSpPr>
        <p:spPr>
          <a:xfrm>
            <a:off x="9197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68300" lvl="0" marL="457200" rtl="0" algn="l">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Is a more specialized Data Structure than a queue or a stack.</a:t>
            </a:r>
            <a:endParaRPr sz="2200">
              <a:solidFill>
                <a:schemeClr val="dk1"/>
              </a:solidFill>
              <a:latin typeface="Roboto Condensed"/>
              <a:ea typeface="Roboto Condensed"/>
              <a:cs typeface="Roboto Condensed"/>
              <a:sym typeface="Roboto Condensed"/>
            </a:endParaRPr>
          </a:p>
          <a:p>
            <a:pPr indent="0" lvl="0" marL="457200" rtl="0" algn="l">
              <a:spcBef>
                <a:spcPts val="600"/>
              </a:spcBef>
              <a:spcAft>
                <a:spcPts val="0"/>
              </a:spcAft>
              <a:buNone/>
            </a:pPr>
            <a:r>
              <a:t/>
            </a:r>
            <a:endParaRPr sz="2200">
              <a:solidFill>
                <a:schemeClr val="dk1"/>
              </a:solidFill>
              <a:latin typeface="Roboto Condensed"/>
              <a:ea typeface="Roboto Condensed"/>
              <a:cs typeface="Roboto Condensed"/>
              <a:sym typeface="Roboto Condensed"/>
            </a:endParaRPr>
          </a:p>
          <a:p>
            <a:pPr indent="-368300" lvl="0" marL="457200" rtl="0" algn="l">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It is an useful tool in a surprising number of situations.</a:t>
            </a:r>
            <a:endParaRPr sz="2200">
              <a:solidFill>
                <a:schemeClr val="dk1"/>
              </a:solidFill>
              <a:latin typeface="Roboto Condensed"/>
              <a:ea typeface="Roboto Condensed"/>
              <a:cs typeface="Roboto Condensed"/>
              <a:sym typeface="Roboto Condensed"/>
            </a:endParaRPr>
          </a:p>
          <a:p>
            <a:pPr indent="0" lvl="0" marL="457200" rtl="0" algn="l">
              <a:spcBef>
                <a:spcPts val="600"/>
              </a:spcBef>
              <a:spcAft>
                <a:spcPts val="0"/>
              </a:spcAft>
              <a:buNone/>
            </a:pPr>
            <a:r>
              <a:t/>
            </a:r>
            <a:endParaRPr sz="2200">
              <a:solidFill>
                <a:schemeClr val="dk1"/>
              </a:solidFill>
              <a:latin typeface="Roboto Condensed"/>
              <a:ea typeface="Roboto Condensed"/>
              <a:cs typeface="Roboto Condensed"/>
              <a:sym typeface="Roboto Condensed"/>
            </a:endParaRPr>
          </a:p>
          <a:p>
            <a:pPr indent="-368300" lvl="0" marL="457200" rtl="0" algn="l">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Like a normal queue, it has a front and a rear. Items are removed from the front.</a:t>
            </a:r>
            <a:endParaRPr sz="2200">
              <a:latin typeface="Roboto Condensed"/>
              <a:ea typeface="Roboto Condensed"/>
              <a:cs typeface="Roboto Condensed"/>
              <a:sym typeface="Roboto Condensed"/>
            </a:endParaRPr>
          </a:p>
        </p:txBody>
      </p:sp>
      <p:sp>
        <p:nvSpPr>
          <p:cNvPr id="635" name="Google Shape;635;p95"/>
          <p:cNvSpPr txBox="1"/>
          <p:nvPr/>
        </p:nvSpPr>
        <p:spPr>
          <a:xfrm>
            <a:off x="9197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Condensed"/>
                <a:ea typeface="Roboto Condensed"/>
                <a:cs typeface="Roboto Condensed"/>
                <a:sym typeface="Roboto Condensed"/>
              </a:rPr>
              <a:t>CHARACTERISTICS</a:t>
            </a:r>
            <a:endParaRPr b="1">
              <a:solidFill>
                <a:srgbClr val="FFFFFF"/>
              </a:solidFill>
              <a:latin typeface="Roboto Condensed"/>
              <a:ea typeface="Roboto Condensed"/>
              <a:cs typeface="Roboto Condensed"/>
              <a:sym typeface="Roboto Condensed"/>
            </a:endParaRPr>
          </a:p>
        </p:txBody>
      </p:sp>
      <p:sp>
        <p:nvSpPr>
          <p:cNvPr id="636" name="Google Shape;636;p95"/>
          <p:cNvSpPr txBox="1"/>
          <p:nvPr/>
        </p:nvSpPr>
        <p:spPr>
          <a:xfrm>
            <a:off x="47034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68300" lvl="0" marL="457200" rtl="0" algn="l">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Enqueuing an item is different. Items are ordered by a key.</a:t>
            </a:r>
            <a:endParaRPr sz="2200">
              <a:solidFill>
                <a:schemeClr val="dk1"/>
              </a:solidFill>
              <a:latin typeface="Roboto Condensed"/>
              <a:ea typeface="Roboto Condensed"/>
              <a:cs typeface="Roboto Condensed"/>
              <a:sym typeface="Roboto Condensed"/>
            </a:endParaRPr>
          </a:p>
          <a:p>
            <a:pPr indent="0" lvl="0" marL="457200" rtl="0" algn="l">
              <a:spcBef>
                <a:spcPts val="600"/>
              </a:spcBef>
              <a:spcAft>
                <a:spcPts val="0"/>
              </a:spcAft>
              <a:buNone/>
            </a:pPr>
            <a:r>
              <a:t/>
            </a:r>
            <a:endParaRPr sz="2200">
              <a:solidFill>
                <a:schemeClr val="dk1"/>
              </a:solidFill>
              <a:latin typeface="Roboto Condensed"/>
              <a:ea typeface="Roboto Condensed"/>
              <a:cs typeface="Roboto Condensed"/>
              <a:sym typeface="Roboto Condensed"/>
            </a:endParaRPr>
          </a:p>
          <a:p>
            <a:pPr indent="-368300" lvl="0" marL="457200" rtl="0" algn="l">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An item with the lowest key is always at the front. Items are inserted in the proper position to </a:t>
            </a:r>
            <a:r>
              <a:rPr lang="en" sz="2200">
                <a:solidFill>
                  <a:schemeClr val="dk1"/>
                </a:solidFill>
                <a:latin typeface="Roboto Condensed"/>
                <a:ea typeface="Roboto Condensed"/>
                <a:cs typeface="Roboto Condensed"/>
                <a:sym typeface="Roboto Condensed"/>
              </a:rPr>
              <a:t>maintain</a:t>
            </a:r>
            <a:r>
              <a:rPr lang="en" sz="2200">
                <a:solidFill>
                  <a:schemeClr val="dk1"/>
                </a:solidFill>
                <a:latin typeface="Roboto Condensed"/>
                <a:ea typeface="Roboto Condensed"/>
                <a:cs typeface="Roboto Condensed"/>
                <a:sym typeface="Roboto Condensed"/>
              </a:rPr>
              <a:t> order.</a:t>
            </a:r>
            <a:endParaRPr sz="2200">
              <a:solidFill>
                <a:schemeClr val="dk1"/>
              </a:solidFill>
              <a:latin typeface="Roboto Condensed"/>
              <a:ea typeface="Roboto Condensed"/>
              <a:cs typeface="Roboto Condensed"/>
              <a:sym typeface="Roboto Condensed"/>
            </a:endParaRPr>
          </a:p>
        </p:txBody>
      </p:sp>
      <p:sp>
        <p:nvSpPr>
          <p:cNvPr id="637" name="Google Shape;637;p95"/>
          <p:cNvSpPr txBox="1"/>
          <p:nvPr/>
        </p:nvSpPr>
        <p:spPr>
          <a:xfrm>
            <a:off x="47034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FFFFFF"/>
                </a:solidFill>
                <a:latin typeface="Roboto Condensed"/>
                <a:ea typeface="Roboto Condensed"/>
                <a:cs typeface="Roboto Condensed"/>
                <a:sym typeface="Roboto Condensed"/>
              </a:rPr>
              <a:t>OTHER </a:t>
            </a:r>
            <a:r>
              <a:rPr b="1" lang="en">
                <a:solidFill>
                  <a:schemeClr val="lt1"/>
                </a:solidFill>
                <a:latin typeface="Roboto Condensed"/>
                <a:ea typeface="Roboto Condensed"/>
                <a:cs typeface="Roboto Condensed"/>
                <a:sym typeface="Roboto Condensed"/>
              </a:rPr>
              <a:t>CHARACTERISTICS</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Priority </a:t>
            </a:r>
            <a:r>
              <a:rPr lang="en">
                <a:solidFill>
                  <a:schemeClr val="dk1"/>
                </a:solidFill>
              </a:rPr>
              <a:t>Queue</a:t>
            </a:r>
            <a:endParaRPr/>
          </a:p>
        </p:txBody>
      </p:sp>
      <p:pic>
        <p:nvPicPr>
          <p:cNvPr id="643" name="Google Shape;643;p96"/>
          <p:cNvPicPr preferRelativeResize="0"/>
          <p:nvPr/>
        </p:nvPicPr>
        <p:blipFill>
          <a:blip r:embed="rId3">
            <a:alphaModFix/>
          </a:blip>
          <a:stretch>
            <a:fillRect/>
          </a:stretch>
        </p:blipFill>
        <p:spPr>
          <a:xfrm>
            <a:off x="951000" y="1313050"/>
            <a:ext cx="7242001" cy="5085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Abstract Data Types</a:t>
            </a:r>
            <a:endParaRPr/>
          </a:p>
        </p:txBody>
      </p:sp>
      <p:sp>
        <p:nvSpPr>
          <p:cNvPr id="98" name="Google Shape;98;p16"/>
          <p:cNvSpPr txBox="1"/>
          <p:nvPr>
            <p:ph idx="1" type="body"/>
          </p:nvPr>
        </p:nvSpPr>
        <p:spPr>
          <a:xfrm>
            <a:off x="457200" y="1081200"/>
            <a:ext cx="8229600" cy="51717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SzPts val="2400"/>
              <a:buChar char="➔"/>
            </a:pPr>
            <a:r>
              <a:rPr lang="en"/>
              <a:t>Which operations can be should be inside an ADT</a:t>
            </a:r>
            <a:r>
              <a:rPr lang="en"/>
              <a:t>?</a:t>
            </a:r>
            <a:endParaRPr/>
          </a:p>
          <a:p>
            <a:pPr indent="-381000" lvl="1" marL="914400" marR="0" rtl="0" algn="l">
              <a:lnSpc>
                <a:spcPct val="100000"/>
              </a:lnSpc>
              <a:spcBef>
                <a:spcPts val="0"/>
              </a:spcBef>
              <a:spcAft>
                <a:spcPts val="0"/>
              </a:spcAft>
              <a:buSzPts val="2400"/>
              <a:buChar char="◆"/>
            </a:pPr>
            <a:r>
              <a:rPr lang="en"/>
              <a:t>That is a design decision of the programmer.</a:t>
            </a:r>
            <a:endParaRPr/>
          </a:p>
          <a:p>
            <a:pPr indent="-381000" lvl="1" marL="914400" marR="0" rtl="0" algn="l">
              <a:lnSpc>
                <a:spcPct val="100000"/>
              </a:lnSpc>
              <a:spcBef>
                <a:spcPts val="0"/>
              </a:spcBef>
              <a:spcAft>
                <a:spcPts val="0"/>
              </a:spcAft>
              <a:buSzPts val="2400"/>
              <a:buChar char="◆"/>
            </a:pPr>
            <a:r>
              <a:rPr lang="en"/>
              <a:t>When implementing an ADT be careful of not exposing implementation details.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Priority </a:t>
            </a:r>
            <a:r>
              <a:rPr lang="en">
                <a:solidFill>
                  <a:schemeClr val="dk1"/>
                </a:solidFill>
              </a:rPr>
              <a:t>Queue</a:t>
            </a:r>
            <a:endParaRPr/>
          </a:p>
        </p:txBody>
      </p:sp>
      <p:sp>
        <p:nvSpPr>
          <p:cNvPr id="649" name="Google Shape;649;p97"/>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Enqueuing a new element</a:t>
            </a:r>
            <a:endParaRPr/>
          </a:p>
        </p:txBody>
      </p:sp>
      <p:pic>
        <p:nvPicPr>
          <p:cNvPr id="650" name="Google Shape;650;p97"/>
          <p:cNvPicPr preferRelativeResize="0"/>
          <p:nvPr/>
        </p:nvPicPr>
        <p:blipFill>
          <a:blip r:embed="rId3">
            <a:alphaModFix/>
          </a:blip>
          <a:stretch>
            <a:fillRect/>
          </a:stretch>
        </p:blipFill>
        <p:spPr>
          <a:xfrm>
            <a:off x="1609725" y="2222338"/>
            <a:ext cx="5924550" cy="36861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9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Priority Queue</a:t>
            </a:r>
            <a:endParaRPr/>
          </a:p>
        </p:txBody>
      </p:sp>
      <p:sp>
        <p:nvSpPr>
          <p:cNvPr id="656" name="Google Shape;656;p98"/>
          <p:cNvSpPr txBox="1"/>
          <p:nvPr>
            <p:ph idx="1" type="body"/>
          </p:nvPr>
        </p:nvSpPr>
        <p:spPr>
          <a:xfrm>
            <a:off x="457200" y="1081200"/>
            <a:ext cx="8229600" cy="843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De</a:t>
            </a:r>
            <a:r>
              <a:rPr lang="en"/>
              <a:t>queuing a new element</a:t>
            </a:r>
            <a:endParaRPr/>
          </a:p>
        </p:txBody>
      </p:sp>
      <p:pic>
        <p:nvPicPr>
          <p:cNvPr id="657" name="Google Shape;657;p98"/>
          <p:cNvPicPr preferRelativeResize="0"/>
          <p:nvPr/>
        </p:nvPicPr>
        <p:blipFill>
          <a:blip r:embed="rId3">
            <a:alphaModFix/>
          </a:blip>
          <a:stretch>
            <a:fillRect/>
          </a:stretch>
        </p:blipFill>
        <p:spPr>
          <a:xfrm>
            <a:off x="719125" y="2033875"/>
            <a:ext cx="7705725" cy="38290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61" name="Shape 661"/>
        <p:cNvGrpSpPr/>
        <p:nvPr/>
      </p:nvGrpSpPr>
      <p:grpSpPr>
        <a:xfrm>
          <a:off x="0" y="0"/>
          <a:ext cx="0" cy="0"/>
          <a:chOff x="0" y="0"/>
          <a:chExt cx="0" cy="0"/>
        </a:xfrm>
      </p:grpSpPr>
      <p:sp>
        <p:nvSpPr>
          <p:cNvPr id="662" name="Google Shape;662;p99"/>
          <p:cNvSpPr txBox="1"/>
          <p:nvPr>
            <p:ph type="ctrTitle"/>
          </p:nvPr>
        </p:nvSpPr>
        <p:spPr>
          <a:xfrm>
            <a:off x="292075" y="11548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Condensed"/>
                <a:ea typeface="Roboto Condensed"/>
                <a:cs typeface="Roboto Condensed"/>
                <a:sym typeface="Roboto Condensed"/>
              </a:rPr>
              <a:t>Linear Data Structures</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sp>
        <p:nvSpPr>
          <p:cNvPr id="663" name="Google Shape;663;p99"/>
          <p:cNvSpPr txBox="1"/>
          <p:nvPr>
            <p:ph type="ctrTitle"/>
          </p:nvPr>
        </p:nvSpPr>
        <p:spPr>
          <a:xfrm>
            <a:off x="292075" y="16696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F3F3F3"/>
                </a:solidFill>
                <a:latin typeface="Roboto Condensed"/>
                <a:ea typeface="Roboto Condensed"/>
                <a:cs typeface="Roboto Condensed"/>
                <a:sym typeface="Roboto Condensed"/>
              </a:rPr>
              <a:t>CE1103 - Algorithms and Data Structures I</a:t>
            </a:r>
            <a:br>
              <a:rPr lang="en" sz="1800">
                <a:solidFill>
                  <a:srgbClr val="F3F3F3"/>
                </a:solidFill>
                <a:latin typeface="Roboto Condensed"/>
                <a:ea typeface="Roboto Condensed"/>
                <a:cs typeface="Roboto Condensed"/>
                <a:sym typeface="Roboto Condensed"/>
              </a:rPr>
            </a:br>
            <a:endParaRPr sz="1800">
              <a:solidFill>
                <a:srgbClr val="F3F3F3"/>
              </a:solidFill>
              <a:latin typeface="Roboto Condensed"/>
              <a:ea typeface="Roboto Condensed"/>
              <a:cs typeface="Roboto Condensed"/>
              <a:sym typeface="Roboto Condensed"/>
            </a:endParaRPr>
          </a:p>
        </p:txBody>
      </p:sp>
      <p:pic>
        <p:nvPicPr>
          <p:cNvPr id="664" name="Google Shape;664;p99"/>
          <p:cNvPicPr preferRelativeResize="0"/>
          <p:nvPr/>
        </p:nvPicPr>
        <p:blipFill>
          <a:blip r:embed="rId3">
            <a:alphaModFix/>
          </a:blip>
          <a:stretch>
            <a:fillRect/>
          </a:stretch>
        </p:blipFill>
        <p:spPr>
          <a:xfrm>
            <a:off x="2435700" y="3108200"/>
            <a:ext cx="6990800" cy="3361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